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700" r:id="rId3"/>
  </p:sldMasterIdLst>
  <p:notesMasterIdLst>
    <p:notesMasterId r:id="rId44"/>
  </p:notesMasterIdLst>
  <p:sldIdLst>
    <p:sldId id="256" r:id="rId4"/>
    <p:sldId id="272" r:id="rId5"/>
    <p:sldId id="281" r:id="rId6"/>
    <p:sldId id="277" r:id="rId7"/>
    <p:sldId id="270" r:id="rId8"/>
    <p:sldId id="271" r:id="rId9"/>
    <p:sldId id="278" r:id="rId10"/>
    <p:sldId id="263" r:id="rId11"/>
    <p:sldId id="262" r:id="rId12"/>
    <p:sldId id="279" r:id="rId13"/>
    <p:sldId id="280" r:id="rId14"/>
    <p:sldId id="274" r:id="rId15"/>
    <p:sldId id="312" r:id="rId16"/>
    <p:sldId id="313" r:id="rId17"/>
    <p:sldId id="307" r:id="rId18"/>
    <p:sldId id="309" r:id="rId19"/>
    <p:sldId id="310" r:id="rId20"/>
    <p:sldId id="311" r:id="rId21"/>
    <p:sldId id="267" r:id="rId22"/>
    <p:sldId id="284" r:id="rId23"/>
    <p:sldId id="285" r:id="rId24"/>
    <p:sldId id="286" r:id="rId25"/>
    <p:sldId id="306" r:id="rId26"/>
    <p:sldId id="287" r:id="rId27"/>
    <p:sldId id="288" r:id="rId28"/>
    <p:sldId id="289" r:id="rId29"/>
    <p:sldId id="303" r:id="rId30"/>
    <p:sldId id="293" r:id="rId31"/>
    <p:sldId id="290" r:id="rId32"/>
    <p:sldId id="294" r:id="rId33"/>
    <p:sldId id="295" r:id="rId34"/>
    <p:sldId id="296" r:id="rId35"/>
    <p:sldId id="297" r:id="rId36"/>
    <p:sldId id="298" r:id="rId37"/>
    <p:sldId id="299" r:id="rId38"/>
    <p:sldId id="300" r:id="rId39"/>
    <p:sldId id="301" r:id="rId40"/>
    <p:sldId id="304" r:id="rId41"/>
    <p:sldId id="305" r:id="rId42"/>
    <p:sldId id="269"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6FCF55-3D04-451C-874E-21BD42D459D0}">
          <p14:sldIdLst>
            <p14:sldId id="256"/>
            <p14:sldId id="272"/>
            <p14:sldId id="281"/>
            <p14:sldId id="277"/>
            <p14:sldId id="270"/>
            <p14:sldId id="271"/>
            <p14:sldId id="278"/>
            <p14:sldId id="263"/>
            <p14:sldId id="262"/>
            <p14:sldId id="279"/>
            <p14:sldId id="280"/>
            <p14:sldId id="274"/>
            <p14:sldId id="312"/>
            <p14:sldId id="313"/>
            <p14:sldId id="307"/>
            <p14:sldId id="309"/>
            <p14:sldId id="310"/>
            <p14:sldId id="311"/>
            <p14:sldId id="267"/>
            <p14:sldId id="284"/>
            <p14:sldId id="285"/>
            <p14:sldId id="286"/>
            <p14:sldId id="306"/>
            <p14:sldId id="287"/>
            <p14:sldId id="288"/>
            <p14:sldId id="289"/>
            <p14:sldId id="303"/>
            <p14:sldId id="293"/>
            <p14:sldId id="290"/>
            <p14:sldId id="294"/>
            <p14:sldId id="295"/>
            <p14:sldId id="296"/>
            <p14:sldId id="297"/>
            <p14:sldId id="298"/>
            <p14:sldId id="299"/>
            <p14:sldId id="300"/>
            <p14:sldId id="301"/>
            <p14:sldId id="304"/>
            <p14:sldId id="305"/>
            <p14:sldId id="269"/>
          </p14:sldIdLst>
        </p14:section>
        <p14:section name="Untitled Section" id="{02AD5858-196C-4D1C-9ECF-8D1129BA52F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4" d="100"/>
          <a:sy n="64" d="100"/>
        </p:scale>
        <p:origin x="-1566" y="-2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8"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9"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 </a:t>
            </a:r>
          </a:p>
        </p:txBody>
      </p:sp>
      <p:sp>
        <p:nvSpPr>
          <p:cNvPr id="200"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 </a:t>
            </a:r>
          </a:p>
        </p:txBody>
      </p:sp>
      <p:sp>
        <p:nvSpPr>
          <p:cNvPr id="201"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 </a:t>
            </a:r>
          </a:p>
        </p:txBody>
      </p:sp>
      <p:sp>
        <p:nvSpPr>
          <p:cNvPr id="202" name="PlaceHolder 5"/>
          <p:cNvSpPr>
            <a:spLocks noGrp="1"/>
          </p:cNvSpPr>
          <p:nvPr>
            <p:ph type="sldNum"/>
          </p:nvPr>
        </p:nvSpPr>
        <p:spPr>
          <a:xfrm>
            <a:off x="4399200" y="9555480"/>
            <a:ext cx="3372840" cy="502560"/>
          </a:xfrm>
          <a:prstGeom prst="rect">
            <a:avLst/>
          </a:prstGeom>
        </p:spPr>
        <p:txBody>
          <a:bodyPr lIns="0" tIns="0" rIns="0" bIns="0" anchor="b"/>
          <a:lstStyle/>
          <a:p>
            <a:pPr algn="r"/>
            <a:fld id="{2473E2F8-D24C-4EFF-9E5C-7C306B616893}" type="slidenum">
              <a:rPr lang="en-US" sz="1400" b="0" strike="noStrike" spc="-1">
                <a:solidFill>
                  <a:srgbClr val="000000"/>
                </a:solidFill>
                <a:uFill>
                  <a:solidFill>
                    <a:srgbClr val="FFFFFF"/>
                  </a:solidFill>
                </a:uFill>
                <a:latin typeface="Times New Roman"/>
              </a:rPr>
              <a:pPr algn="r"/>
              <a:t>‹#›</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7066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algn="r"/>
            <a:fld id="{2473E2F8-D24C-4EFF-9E5C-7C306B616893}" type="slidenum">
              <a:rPr lang="en-US" sz="1400" b="0" strike="noStrike" spc="-1" smtClean="0">
                <a:solidFill>
                  <a:srgbClr val="000000"/>
                </a:solidFill>
                <a:uFill>
                  <a:solidFill>
                    <a:srgbClr val="FFFFFF"/>
                  </a:solidFill>
                </a:uFill>
                <a:latin typeface="Times New Roman"/>
              </a:rPr>
              <a:pPr algn="r"/>
              <a:t>5</a:t>
            </a:fld>
            <a:endParaRPr lang="en-US" sz="1400" b="0" strike="noStrike" spc="-1">
              <a:solidFill>
                <a:srgbClr val="000000"/>
              </a:solidFill>
              <a:uFill>
                <a:solidFill>
                  <a:srgbClr val="FFFFFF"/>
                </a:solidFill>
              </a:u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1823400" y="1443960"/>
            <a:ext cx="671040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1823400" y="3677040"/>
            <a:ext cx="671040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182340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526212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526212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182340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1823400" y="1443960"/>
            <a:ext cx="671040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1823400" y="1443960"/>
            <a:ext cx="671040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37" name="Picture 36"/>
          <p:cNvPicPr/>
          <p:nvPr/>
        </p:nvPicPr>
        <p:blipFill>
          <a:blip r:embed="rId2"/>
          <a:stretch/>
        </p:blipFill>
        <p:spPr>
          <a:xfrm>
            <a:off x="2499480" y="1443960"/>
            <a:ext cx="5358240" cy="4275360"/>
          </a:xfrm>
          <a:prstGeom prst="rect">
            <a:avLst/>
          </a:prstGeom>
          <a:ln>
            <a:noFill/>
          </a:ln>
        </p:spPr>
      </p:pic>
      <p:pic>
        <p:nvPicPr>
          <p:cNvPr id="38" name="Picture 37"/>
          <p:cNvPicPr/>
          <p:nvPr/>
        </p:nvPicPr>
        <p:blipFill>
          <a:blip r:embed="rId2"/>
          <a:stretch/>
        </p:blipFill>
        <p:spPr>
          <a:xfrm>
            <a:off x="2499480" y="1443960"/>
            <a:ext cx="5358240" cy="42753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4" name="PlaceHolder 2"/>
          <p:cNvSpPr>
            <a:spLocks noGrp="1"/>
          </p:cNvSpPr>
          <p:nvPr>
            <p:ph type="subTitle"/>
          </p:nvPr>
        </p:nvSpPr>
        <p:spPr>
          <a:xfrm>
            <a:off x="1823400" y="1443960"/>
            <a:ext cx="6710400" cy="42753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6" name="PlaceHolder 2"/>
          <p:cNvSpPr>
            <a:spLocks noGrp="1"/>
          </p:cNvSpPr>
          <p:nvPr>
            <p:ph type="body"/>
          </p:nvPr>
        </p:nvSpPr>
        <p:spPr>
          <a:xfrm>
            <a:off x="1823400" y="1443960"/>
            <a:ext cx="671040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8" name="PlaceHolder 2"/>
          <p:cNvSpPr>
            <a:spLocks noGrp="1"/>
          </p:cNvSpPr>
          <p:nvPr>
            <p:ph type="body"/>
          </p:nvPr>
        </p:nvSpPr>
        <p:spPr>
          <a:xfrm>
            <a:off x="182340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89" name="PlaceHolder 3"/>
          <p:cNvSpPr>
            <a:spLocks noGrp="1"/>
          </p:cNvSpPr>
          <p:nvPr>
            <p:ph type="body"/>
          </p:nvPr>
        </p:nvSpPr>
        <p:spPr>
          <a:xfrm>
            <a:off x="526212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1823400" y="274680"/>
            <a:ext cx="671040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93" name="PlaceHolder 2"/>
          <p:cNvSpPr>
            <a:spLocks noGrp="1"/>
          </p:cNvSpPr>
          <p:nvPr>
            <p:ph type="body"/>
          </p:nvPr>
        </p:nvSpPr>
        <p:spPr>
          <a:xfrm>
            <a:off x="182340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94" name="PlaceHolder 3"/>
          <p:cNvSpPr>
            <a:spLocks noGrp="1"/>
          </p:cNvSpPr>
          <p:nvPr>
            <p:ph type="body"/>
          </p:nvPr>
        </p:nvSpPr>
        <p:spPr>
          <a:xfrm>
            <a:off x="182340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95" name="PlaceHolder 4"/>
          <p:cNvSpPr>
            <a:spLocks noGrp="1"/>
          </p:cNvSpPr>
          <p:nvPr>
            <p:ph type="body"/>
          </p:nvPr>
        </p:nvSpPr>
        <p:spPr>
          <a:xfrm>
            <a:off x="526212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1823400" y="1443960"/>
            <a:ext cx="6710400" cy="42753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97" name="PlaceHolder 2"/>
          <p:cNvSpPr>
            <a:spLocks noGrp="1"/>
          </p:cNvSpPr>
          <p:nvPr>
            <p:ph type="body"/>
          </p:nvPr>
        </p:nvSpPr>
        <p:spPr>
          <a:xfrm>
            <a:off x="182340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98" name="PlaceHolder 3"/>
          <p:cNvSpPr>
            <a:spLocks noGrp="1"/>
          </p:cNvSpPr>
          <p:nvPr>
            <p:ph type="body"/>
          </p:nvPr>
        </p:nvSpPr>
        <p:spPr>
          <a:xfrm>
            <a:off x="526212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99" name="PlaceHolder 4"/>
          <p:cNvSpPr>
            <a:spLocks noGrp="1"/>
          </p:cNvSpPr>
          <p:nvPr>
            <p:ph type="body"/>
          </p:nvPr>
        </p:nvSpPr>
        <p:spPr>
          <a:xfrm>
            <a:off x="526212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1" name="PlaceHolder 2"/>
          <p:cNvSpPr>
            <a:spLocks noGrp="1"/>
          </p:cNvSpPr>
          <p:nvPr>
            <p:ph type="body"/>
          </p:nvPr>
        </p:nvSpPr>
        <p:spPr>
          <a:xfrm>
            <a:off x="182340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02" name="PlaceHolder 3"/>
          <p:cNvSpPr>
            <a:spLocks noGrp="1"/>
          </p:cNvSpPr>
          <p:nvPr>
            <p:ph type="body"/>
          </p:nvPr>
        </p:nvSpPr>
        <p:spPr>
          <a:xfrm>
            <a:off x="526212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03" name="PlaceHolder 4"/>
          <p:cNvSpPr>
            <a:spLocks noGrp="1"/>
          </p:cNvSpPr>
          <p:nvPr>
            <p:ph type="body"/>
          </p:nvPr>
        </p:nvSpPr>
        <p:spPr>
          <a:xfrm>
            <a:off x="1823400" y="3677040"/>
            <a:ext cx="671040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5" name="PlaceHolder 2"/>
          <p:cNvSpPr>
            <a:spLocks noGrp="1"/>
          </p:cNvSpPr>
          <p:nvPr>
            <p:ph type="body"/>
          </p:nvPr>
        </p:nvSpPr>
        <p:spPr>
          <a:xfrm>
            <a:off x="1823400" y="1443960"/>
            <a:ext cx="671040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06" name="PlaceHolder 3"/>
          <p:cNvSpPr>
            <a:spLocks noGrp="1"/>
          </p:cNvSpPr>
          <p:nvPr>
            <p:ph type="body"/>
          </p:nvPr>
        </p:nvSpPr>
        <p:spPr>
          <a:xfrm>
            <a:off x="1823400" y="3677040"/>
            <a:ext cx="671040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8" name="PlaceHolder 2"/>
          <p:cNvSpPr>
            <a:spLocks noGrp="1"/>
          </p:cNvSpPr>
          <p:nvPr>
            <p:ph type="body"/>
          </p:nvPr>
        </p:nvSpPr>
        <p:spPr>
          <a:xfrm>
            <a:off x="182340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09" name="PlaceHolder 3"/>
          <p:cNvSpPr>
            <a:spLocks noGrp="1"/>
          </p:cNvSpPr>
          <p:nvPr>
            <p:ph type="body"/>
          </p:nvPr>
        </p:nvSpPr>
        <p:spPr>
          <a:xfrm>
            <a:off x="526212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0" name="PlaceHolder 4"/>
          <p:cNvSpPr>
            <a:spLocks noGrp="1"/>
          </p:cNvSpPr>
          <p:nvPr>
            <p:ph type="body"/>
          </p:nvPr>
        </p:nvSpPr>
        <p:spPr>
          <a:xfrm>
            <a:off x="526212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1" name="PlaceHolder 5"/>
          <p:cNvSpPr>
            <a:spLocks noGrp="1"/>
          </p:cNvSpPr>
          <p:nvPr>
            <p:ph type="body"/>
          </p:nvPr>
        </p:nvSpPr>
        <p:spPr>
          <a:xfrm>
            <a:off x="182340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13" name="PlaceHolder 2"/>
          <p:cNvSpPr>
            <a:spLocks noGrp="1"/>
          </p:cNvSpPr>
          <p:nvPr>
            <p:ph type="body"/>
          </p:nvPr>
        </p:nvSpPr>
        <p:spPr>
          <a:xfrm>
            <a:off x="1823400" y="1443960"/>
            <a:ext cx="671040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4" name="PlaceHolder 3"/>
          <p:cNvSpPr>
            <a:spLocks noGrp="1"/>
          </p:cNvSpPr>
          <p:nvPr>
            <p:ph type="body"/>
          </p:nvPr>
        </p:nvSpPr>
        <p:spPr>
          <a:xfrm>
            <a:off x="1823400" y="1443960"/>
            <a:ext cx="671040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115" name="Picture 114"/>
          <p:cNvPicPr/>
          <p:nvPr/>
        </p:nvPicPr>
        <p:blipFill>
          <a:blip r:embed="rId2"/>
          <a:stretch/>
        </p:blipFill>
        <p:spPr>
          <a:xfrm>
            <a:off x="2499480" y="1443960"/>
            <a:ext cx="5358240" cy="4275360"/>
          </a:xfrm>
          <a:prstGeom prst="rect">
            <a:avLst/>
          </a:prstGeom>
          <a:ln>
            <a:noFill/>
          </a:ln>
        </p:spPr>
      </p:pic>
      <p:pic>
        <p:nvPicPr>
          <p:cNvPr id="116" name="Picture 115"/>
          <p:cNvPicPr/>
          <p:nvPr/>
        </p:nvPicPr>
        <p:blipFill>
          <a:blip r:embed="rId2"/>
          <a:stretch/>
        </p:blipFill>
        <p:spPr>
          <a:xfrm>
            <a:off x="2499480" y="1443960"/>
            <a:ext cx="5358240" cy="42753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65" name="PlaceHolder 2"/>
          <p:cNvSpPr>
            <a:spLocks noGrp="1"/>
          </p:cNvSpPr>
          <p:nvPr>
            <p:ph type="subTitle"/>
          </p:nvPr>
        </p:nvSpPr>
        <p:spPr>
          <a:xfrm>
            <a:off x="1823400" y="1443960"/>
            <a:ext cx="6710400" cy="42753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67" name="PlaceHolder 2"/>
          <p:cNvSpPr>
            <a:spLocks noGrp="1"/>
          </p:cNvSpPr>
          <p:nvPr>
            <p:ph type="body"/>
          </p:nvPr>
        </p:nvSpPr>
        <p:spPr>
          <a:xfrm>
            <a:off x="1823400" y="1443960"/>
            <a:ext cx="671040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69" name="PlaceHolder 2"/>
          <p:cNvSpPr>
            <a:spLocks noGrp="1"/>
          </p:cNvSpPr>
          <p:nvPr>
            <p:ph type="body"/>
          </p:nvPr>
        </p:nvSpPr>
        <p:spPr>
          <a:xfrm>
            <a:off x="182340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0" name="PlaceHolder 3"/>
          <p:cNvSpPr>
            <a:spLocks noGrp="1"/>
          </p:cNvSpPr>
          <p:nvPr>
            <p:ph type="body"/>
          </p:nvPr>
        </p:nvSpPr>
        <p:spPr>
          <a:xfrm>
            <a:off x="526212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1823400" y="1443960"/>
            <a:ext cx="671040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1823400" y="274680"/>
            <a:ext cx="671040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74" name="PlaceHolder 2"/>
          <p:cNvSpPr>
            <a:spLocks noGrp="1"/>
          </p:cNvSpPr>
          <p:nvPr>
            <p:ph type="body"/>
          </p:nvPr>
        </p:nvSpPr>
        <p:spPr>
          <a:xfrm>
            <a:off x="182340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5" name="PlaceHolder 3"/>
          <p:cNvSpPr>
            <a:spLocks noGrp="1"/>
          </p:cNvSpPr>
          <p:nvPr>
            <p:ph type="body"/>
          </p:nvPr>
        </p:nvSpPr>
        <p:spPr>
          <a:xfrm>
            <a:off x="182340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6" name="PlaceHolder 4"/>
          <p:cNvSpPr>
            <a:spLocks noGrp="1"/>
          </p:cNvSpPr>
          <p:nvPr>
            <p:ph type="body"/>
          </p:nvPr>
        </p:nvSpPr>
        <p:spPr>
          <a:xfrm>
            <a:off x="526212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78" name="PlaceHolder 2"/>
          <p:cNvSpPr>
            <a:spLocks noGrp="1"/>
          </p:cNvSpPr>
          <p:nvPr>
            <p:ph type="body"/>
          </p:nvPr>
        </p:nvSpPr>
        <p:spPr>
          <a:xfrm>
            <a:off x="182340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9" name="PlaceHolder 3"/>
          <p:cNvSpPr>
            <a:spLocks noGrp="1"/>
          </p:cNvSpPr>
          <p:nvPr>
            <p:ph type="body"/>
          </p:nvPr>
        </p:nvSpPr>
        <p:spPr>
          <a:xfrm>
            <a:off x="526212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80" name="PlaceHolder 4"/>
          <p:cNvSpPr>
            <a:spLocks noGrp="1"/>
          </p:cNvSpPr>
          <p:nvPr>
            <p:ph type="body"/>
          </p:nvPr>
        </p:nvSpPr>
        <p:spPr>
          <a:xfrm>
            <a:off x="526212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82" name="PlaceHolder 2"/>
          <p:cNvSpPr>
            <a:spLocks noGrp="1"/>
          </p:cNvSpPr>
          <p:nvPr>
            <p:ph type="body"/>
          </p:nvPr>
        </p:nvSpPr>
        <p:spPr>
          <a:xfrm>
            <a:off x="182340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83" name="PlaceHolder 3"/>
          <p:cNvSpPr>
            <a:spLocks noGrp="1"/>
          </p:cNvSpPr>
          <p:nvPr>
            <p:ph type="body"/>
          </p:nvPr>
        </p:nvSpPr>
        <p:spPr>
          <a:xfrm>
            <a:off x="526212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84" name="PlaceHolder 4"/>
          <p:cNvSpPr>
            <a:spLocks noGrp="1"/>
          </p:cNvSpPr>
          <p:nvPr>
            <p:ph type="body"/>
          </p:nvPr>
        </p:nvSpPr>
        <p:spPr>
          <a:xfrm>
            <a:off x="1823400" y="3677040"/>
            <a:ext cx="671040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86" name="PlaceHolder 2"/>
          <p:cNvSpPr>
            <a:spLocks noGrp="1"/>
          </p:cNvSpPr>
          <p:nvPr>
            <p:ph type="body"/>
          </p:nvPr>
        </p:nvSpPr>
        <p:spPr>
          <a:xfrm>
            <a:off x="1823400" y="1443960"/>
            <a:ext cx="671040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87" name="PlaceHolder 3"/>
          <p:cNvSpPr>
            <a:spLocks noGrp="1"/>
          </p:cNvSpPr>
          <p:nvPr>
            <p:ph type="body"/>
          </p:nvPr>
        </p:nvSpPr>
        <p:spPr>
          <a:xfrm>
            <a:off x="1823400" y="3677040"/>
            <a:ext cx="671040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89" name="PlaceHolder 2"/>
          <p:cNvSpPr>
            <a:spLocks noGrp="1"/>
          </p:cNvSpPr>
          <p:nvPr>
            <p:ph type="body"/>
          </p:nvPr>
        </p:nvSpPr>
        <p:spPr>
          <a:xfrm>
            <a:off x="182340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90" name="PlaceHolder 3"/>
          <p:cNvSpPr>
            <a:spLocks noGrp="1"/>
          </p:cNvSpPr>
          <p:nvPr>
            <p:ph type="body"/>
          </p:nvPr>
        </p:nvSpPr>
        <p:spPr>
          <a:xfrm>
            <a:off x="526212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91" name="PlaceHolder 4"/>
          <p:cNvSpPr>
            <a:spLocks noGrp="1"/>
          </p:cNvSpPr>
          <p:nvPr>
            <p:ph type="body"/>
          </p:nvPr>
        </p:nvSpPr>
        <p:spPr>
          <a:xfrm>
            <a:off x="526212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92" name="PlaceHolder 5"/>
          <p:cNvSpPr>
            <a:spLocks noGrp="1"/>
          </p:cNvSpPr>
          <p:nvPr>
            <p:ph type="body"/>
          </p:nvPr>
        </p:nvSpPr>
        <p:spPr>
          <a:xfrm>
            <a:off x="182340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94" name="PlaceHolder 2"/>
          <p:cNvSpPr>
            <a:spLocks noGrp="1"/>
          </p:cNvSpPr>
          <p:nvPr>
            <p:ph type="body"/>
          </p:nvPr>
        </p:nvSpPr>
        <p:spPr>
          <a:xfrm>
            <a:off x="1823400" y="1443960"/>
            <a:ext cx="671040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95" name="PlaceHolder 3"/>
          <p:cNvSpPr>
            <a:spLocks noGrp="1"/>
          </p:cNvSpPr>
          <p:nvPr>
            <p:ph type="body"/>
          </p:nvPr>
        </p:nvSpPr>
        <p:spPr>
          <a:xfrm>
            <a:off x="1823400" y="1443960"/>
            <a:ext cx="671040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196" name="Picture 195"/>
          <p:cNvPicPr/>
          <p:nvPr/>
        </p:nvPicPr>
        <p:blipFill>
          <a:blip r:embed="rId2"/>
          <a:stretch/>
        </p:blipFill>
        <p:spPr>
          <a:xfrm>
            <a:off x="2499480" y="1443960"/>
            <a:ext cx="5358240" cy="4275360"/>
          </a:xfrm>
          <a:prstGeom prst="rect">
            <a:avLst/>
          </a:prstGeom>
          <a:ln>
            <a:noFill/>
          </a:ln>
        </p:spPr>
      </p:pic>
      <p:pic>
        <p:nvPicPr>
          <p:cNvPr id="197" name="Picture 196"/>
          <p:cNvPicPr/>
          <p:nvPr/>
        </p:nvPicPr>
        <p:blipFill>
          <a:blip r:embed="rId2"/>
          <a:stretch/>
        </p:blipFill>
        <p:spPr>
          <a:xfrm>
            <a:off x="2499480" y="1443960"/>
            <a:ext cx="5358240" cy="427536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182340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526212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823400" y="274680"/>
            <a:ext cx="6710400" cy="52977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182340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182340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526212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1823400" y="1443960"/>
            <a:ext cx="3274560" cy="427536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526212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5262120" y="367704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823400" y="274680"/>
            <a:ext cx="6710400" cy="114264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182340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5262120" y="1443960"/>
            <a:ext cx="327456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1823400" y="3677040"/>
            <a:ext cx="6710400" cy="20390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227960" y="4192560"/>
            <a:ext cx="7772040" cy="858960"/>
          </a:xfrm>
          <a:prstGeom prst="rect">
            <a:avLst/>
          </a:prstGeom>
        </p:spPr>
        <p:txBody>
          <a:bodyPr anchor="ctr"/>
          <a:lstStyle/>
          <a:p>
            <a:pPr algn="r">
              <a:lnSpc>
                <a:spcPct val="100000"/>
              </a:lnSpc>
            </a:pPr>
            <a:r>
              <a:rPr lang="en-US" sz="3600" b="0" strike="noStrike" spc="-1">
                <a:solidFill>
                  <a:srgbClr val="FFFFFF"/>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dt"/>
          </p:nvPr>
        </p:nvSpPr>
        <p:spPr>
          <a:xfrm>
            <a:off x="457200" y="6356520"/>
            <a:ext cx="213336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12/21/17</a:t>
            </a:r>
            <a:endParaRPr lang="en-US" sz="12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5060021E-23F9-4CDC-9022-F643120F5FD8}" type="slidenum">
              <a:rPr lang="en-US" sz="1200" b="0" strike="noStrike" spc="-1">
                <a:solidFill>
                  <a:srgbClr val="8B8B8B"/>
                </a:solidFill>
                <a:uFill>
                  <a:solidFill>
                    <a:srgbClr val="FFFFFF"/>
                  </a:solidFill>
                </a:uFill>
                <a:latin typeface="Calibri"/>
              </a:rPr>
              <a:pPr algn="r">
                <a:lnSpc>
                  <a:spcPct val="100000"/>
                </a:lnSpc>
              </a:pPr>
              <a:t>‹#›</a:t>
            </a:fld>
            <a:endParaRPr lang="en-US" sz="120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1823400" y="274680"/>
            <a:ext cx="6710400" cy="1142640"/>
          </a:xfrm>
          <a:prstGeom prst="rect">
            <a:avLst/>
          </a:prstGeom>
        </p:spPr>
        <p:txBody>
          <a:bodyPr anchor="ctr"/>
          <a:lstStyle/>
          <a:p>
            <a:pPr>
              <a:lnSpc>
                <a:spcPct val="100000"/>
              </a:lnSpc>
            </a:pPr>
            <a:r>
              <a:rPr lang="en-US" sz="3600" b="0" strike="noStrike" spc="-1">
                <a:solidFill>
                  <a:srgbClr val="017BA1"/>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Calibri"/>
            </a:endParaRPr>
          </a:p>
        </p:txBody>
      </p:sp>
      <p:sp>
        <p:nvSpPr>
          <p:cNvPr id="79" name="PlaceHolder 2"/>
          <p:cNvSpPr>
            <a:spLocks noGrp="1"/>
          </p:cNvSpPr>
          <p:nvPr>
            <p:ph type="body"/>
          </p:nvPr>
        </p:nvSpPr>
        <p:spPr>
          <a:xfrm>
            <a:off x="1823400" y="1443960"/>
            <a:ext cx="6710400" cy="4275360"/>
          </a:xfrm>
          <a:prstGeom prst="rect">
            <a:avLst/>
          </a:prstGeom>
        </p:spPr>
        <p:txBody>
          <a:bodyPr/>
          <a:lstStyle/>
          <a:p>
            <a:pPr marL="432000" indent="-324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Click to edit the outline text format</a:t>
            </a:r>
            <a:endParaRPr lang="en-US" sz="3200" b="0" strike="noStrike" spc="-1">
              <a:solidFill>
                <a:srgbClr val="000000"/>
              </a:solidFill>
              <a:uFill>
                <a:solidFill>
                  <a:srgbClr val="FFFFFF"/>
                </a:solidFill>
              </a:uFill>
              <a:latin typeface="Calibri"/>
            </a:endParaRP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Calibri"/>
              </a:rPr>
              <a:t>Second Outline Level</a:t>
            </a:r>
            <a:endParaRPr lang="en-US" sz="2400" b="0" strike="noStrike" spc="-1">
              <a:solidFill>
                <a:srgbClr val="000000"/>
              </a:solidFill>
              <a:uFill>
                <a:solidFill>
                  <a:srgbClr val="FFFFFF"/>
                </a:solidFill>
              </a:uFill>
              <a:latin typeface="Calibri"/>
            </a:endParaRPr>
          </a:p>
          <a:p>
            <a:pPr marL="1296000" lvl="2" indent="-288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Third Outline Level</a:t>
            </a:r>
            <a:endParaRPr lang="en-US" sz="2000" b="0" strike="noStrike" spc="-1">
              <a:solidFill>
                <a:srgbClr val="000000"/>
              </a:solidFill>
              <a:uFill>
                <a:solidFill>
                  <a:srgbClr val="FFFFFF"/>
                </a:solidFill>
              </a:uFill>
              <a:latin typeface="Calibri"/>
            </a:endParaRPr>
          </a:p>
          <a:p>
            <a:pPr marL="1728000" lvl="3" indent="-216000">
              <a:buClr>
                <a:srgbClr val="000000"/>
              </a:buClr>
              <a:buSzPct val="75000"/>
              <a:buFont typeface="Symbol" charset="2"/>
              <a:buChar char=""/>
            </a:pPr>
            <a:r>
              <a:rPr lang="en-US" sz="2800" b="0" strike="noStrike" spc="-1">
                <a:solidFill>
                  <a:srgbClr val="000000"/>
                </a:solidFill>
                <a:uFill>
                  <a:solidFill>
                    <a:srgbClr val="FFFFFF"/>
                  </a:solidFill>
                </a:uFill>
                <a:latin typeface="Calibri"/>
              </a:rPr>
              <a:t>Fourth Outline Level</a:t>
            </a:r>
            <a:endParaRPr lang="en-US" sz="2000" b="0" strike="noStrike" spc="-1">
              <a:solidFill>
                <a:srgbClr val="000000"/>
              </a:solidFill>
              <a:uFill>
                <a:solidFill>
                  <a:srgbClr val="FFFFFF"/>
                </a:solidFill>
              </a:uFill>
              <a:latin typeface="Calibri"/>
            </a:endParaRPr>
          </a:p>
          <a:p>
            <a:pPr marL="2160000" lvl="4"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Fifth Outline Level</a:t>
            </a:r>
            <a:endParaRPr lang="en-US" sz="2000" b="0" strike="noStrike" spc="-1">
              <a:solidFill>
                <a:srgbClr val="000000"/>
              </a:solidFill>
              <a:uFill>
                <a:solidFill>
                  <a:srgbClr val="FFFFFF"/>
                </a:solidFill>
              </a:uFill>
              <a:latin typeface="Calibri"/>
            </a:endParaRPr>
          </a:p>
          <a:p>
            <a:pPr marL="2592000" lvl="5"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Sixth Outline Level</a:t>
            </a:r>
            <a:endParaRPr lang="en-US" sz="2000" b="0" strike="noStrike" spc="-1">
              <a:solidFill>
                <a:srgbClr val="000000"/>
              </a:solidFill>
              <a:uFill>
                <a:solidFill>
                  <a:srgbClr val="FFFFFF"/>
                </a:solidFill>
              </a:uFill>
              <a:latin typeface="Calibri"/>
            </a:endParaRPr>
          </a:p>
          <a:p>
            <a:pPr marL="3024000" lvl="6"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Seventh Outline LevelClick to edit Master text styles</a:t>
            </a:r>
            <a:endParaRPr lang="en-US" sz="2000" b="0" strike="noStrike" spc="-1">
              <a:solidFill>
                <a:srgbClr val="000000"/>
              </a:solidFill>
              <a:uFill>
                <a:solidFill>
                  <a:srgbClr val="FFFFFF"/>
                </a:solidFill>
              </a:uFill>
              <a:latin typeface="Calibri"/>
            </a:endParaRPr>
          </a:p>
          <a:p>
            <a:pPr marL="3456000" lvl="7" indent="-216000">
              <a:buClr>
                <a:srgbClr val="000000"/>
              </a:buClr>
              <a:buSzPct val="45000"/>
              <a:buFont typeface="Wingdings" charset="2"/>
              <a:buChar char=""/>
            </a:pPr>
            <a:r>
              <a:rPr lang="en-US" sz="2800" b="0" strike="noStrike" spc="-1">
                <a:solidFill>
                  <a:srgbClr val="000000"/>
                </a:solidFill>
                <a:uFill>
                  <a:solidFill>
                    <a:srgbClr val="FFFFFF"/>
                  </a:solidFill>
                </a:uFill>
                <a:latin typeface="Calibri"/>
              </a:rPr>
              <a:t>Second level</a:t>
            </a:r>
            <a:endParaRPr lang="en-US" sz="2000" b="0" strike="noStrike" spc="-1">
              <a:solidFill>
                <a:srgbClr val="000000"/>
              </a:solidFill>
              <a:uFill>
                <a:solidFill>
                  <a:srgbClr val="FFFFFF"/>
                </a:solidFill>
              </a:uFill>
              <a:latin typeface="Calibri"/>
            </a:endParaRPr>
          </a:p>
          <a:p>
            <a:pPr marL="3888000" lvl="8" indent="-216000">
              <a:buClr>
                <a:srgbClr val="000000"/>
              </a:buClr>
              <a:buSzPct val="45000"/>
              <a:buFont typeface="Wingdings" charset="2"/>
              <a:buChar char=""/>
            </a:pPr>
            <a:r>
              <a:rPr lang="en-US" sz="2400" b="0" strike="noStrike" spc="-1">
                <a:solidFill>
                  <a:srgbClr val="000000"/>
                </a:solidFill>
                <a:uFill>
                  <a:solidFill>
                    <a:srgbClr val="FFFFFF"/>
                  </a:solidFill>
                </a:uFill>
                <a:latin typeface="Calibri"/>
              </a:rPr>
              <a:t>Third level</a:t>
            </a:r>
            <a:endParaRPr lang="en-US" sz="2000" b="0" strike="noStrike" spc="-1">
              <a:solidFill>
                <a:srgbClr val="000000"/>
              </a:solidFill>
              <a:uFill>
                <a:solidFill>
                  <a:srgbClr val="FFFFFF"/>
                </a:solidFill>
              </a:uFill>
              <a:latin typeface="Calibri"/>
            </a:endParaRP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Fourth level</a:t>
            </a:r>
          </a:p>
          <a:p>
            <a:pPr marL="4320000" lvl="0" indent="-216000">
              <a:lnSpc>
                <a:spcPct val="10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level</a:t>
            </a:r>
          </a:p>
        </p:txBody>
      </p:sp>
      <p:sp>
        <p:nvSpPr>
          <p:cNvPr id="80" name="PlaceHolder 3"/>
          <p:cNvSpPr>
            <a:spLocks noGrp="1"/>
          </p:cNvSpPr>
          <p:nvPr>
            <p:ph type="dt"/>
          </p:nvPr>
        </p:nvSpPr>
        <p:spPr>
          <a:xfrm>
            <a:off x="457200" y="6356520"/>
            <a:ext cx="213336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12/21/17</a:t>
            </a:r>
            <a:endParaRPr lang="en-US" sz="1200" b="0" strike="noStrike" spc="-1">
              <a:solidFill>
                <a:srgbClr val="000000"/>
              </a:solidFill>
              <a:uFill>
                <a:solidFill>
                  <a:srgbClr val="FFFFFF"/>
                </a:solidFill>
              </a:uFill>
              <a:latin typeface="Times New Roman"/>
            </a:endParaRPr>
          </a:p>
        </p:txBody>
      </p:sp>
      <p:sp>
        <p:nvSpPr>
          <p:cNvPr id="81" name="PlaceHolder 4"/>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82" name="PlaceHolder 5"/>
          <p:cNvSpPr>
            <a:spLocks noGrp="1"/>
          </p:cNvSpPr>
          <p:nvPr>
            <p:ph type="sldNum"/>
          </p:nvPr>
        </p:nvSpPr>
        <p:spPr>
          <a:xfrm>
            <a:off x="6553080" y="6356520"/>
            <a:ext cx="2133360" cy="364680"/>
          </a:xfrm>
          <a:prstGeom prst="rect">
            <a:avLst/>
          </a:prstGeom>
        </p:spPr>
        <p:txBody>
          <a:bodyPr anchor="ctr"/>
          <a:lstStyle/>
          <a:p>
            <a:pPr algn="r">
              <a:lnSpc>
                <a:spcPct val="100000"/>
              </a:lnSpc>
            </a:pPr>
            <a:fld id="{4DE4A25B-7A44-4C08-BABB-41FA94473CC7}" type="slidenum">
              <a:rPr lang="en-US" sz="1200" b="0" strike="noStrike" spc="-1">
                <a:solidFill>
                  <a:srgbClr val="8B8B8B"/>
                </a:solidFill>
                <a:uFill>
                  <a:solidFill>
                    <a:srgbClr val="FFFFFF"/>
                  </a:solidFill>
                </a:uFill>
                <a:latin typeface="Calibri"/>
              </a:rPr>
              <a:pPr algn="r">
                <a:lnSpc>
                  <a:spcPct val="100000"/>
                </a:lnSpc>
              </a:pPr>
              <a:t>‹#›</a:t>
            </a:fld>
            <a:endParaRPr lang="en-US" sz="12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4680"/>
            <a:ext cx="8229240" cy="114264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Click to edit Master title style</a:t>
            </a:r>
            <a:endParaRPr lang="en-US" sz="1800" b="0" strike="noStrike" spc="-1">
              <a:solidFill>
                <a:srgbClr val="000000"/>
              </a:solidFill>
              <a:uFill>
                <a:solidFill>
                  <a:srgbClr val="FFFFFF"/>
                </a:solidFill>
              </a:uFill>
              <a:latin typeface="Calibri"/>
            </a:endParaRPr>
          </a:p>
        </p:txBody>
      </p:sp>
      <p:sp>
        <p:nvSpPr>
          <p:cNvPr id="160" name="PlaceHolder 2"/>
          <p:cNvSpPr>
            <a:spLocks noGrp="1"/>
          </p:cNvSpPr>
          <p:nvPr>
            <p:ph type="dt"/>
          </p:nvPr>
        </p:nvSpPr>
        <p:spPr>
          <a:xfrm>
            <a:off x="457200" y="6356520"/>
            <a:ext cx="2133360" cy="364680"/>
          </a:xfrm>
          <a:prstGeom prst="rect">
            <a:avLst/>
          </a:prstGeom>
        </p:spPr>
        <p:txBody>
          <a:bodyPr anchor="ctr"/>
          <a:lstStyle/>
          <a:p>
            <a:pPr>
              <a:lnSpc>
                <a:spcPct val="100000"/>
              </a:lnSpc>
            </a:pPr>
            <a:r>
              <a:rPr lang="en-US" sz="1200" b="0" strike="noStrike" spc="-1">
                <a:solidFill>
                  <a:srgbClr val="8B8B8B"/>
                </a:solidFill>
                <a:uFill>
                  <a:solidFill>
                    <a:srgbClr val="FFFFFF"/>
                  </a:solidFill>
                </a:uFill>
                <a:latin typeface="Calibri"/>
              </a:rPr>
              <a:t>12/21/17</a:t>
            </a:r>
            <a:endParaRPr lang="en-US" sz="1200" b="0" strike="noStrike" spc="-1">
              <a:solidFill>
                <a:srgbClr val="000000"/>
              </a:solidFill>
              <a:uFill>
                <a:solidFill>
                  <a:srgbClr val="FFFFFF"/>
                </a:solidFill>
              </a:uFill>
              <a:latin typeface="Times New Roman"/>
            </a:endParaRPr>
          </a:p>
        </p:txBody>
      </p:sp>
      <p:sp>
        <p:nvSpPr>
          <p:cNvPr id="161" name="PlaceHolder 3"/>
          <p:cNvSpPr>
            <a:spLocks noGrp="1"/>
          </p:cNvSpPr>
          <p:nvPr>
            <p:ph type="ftr"/>
          </p:nvPr>
        </p:nvSpPr>
        <p:spPr>
          <a:xfrm>
            <a:off x="3124080" y="6356520"/>
            <a:ext cx="2895120" cy="364680"/>
          </a:xfrm>
          <a:prstGeom prst="rect">
            <a:avLst/>
          </a:prstGeom>
        </p:spPr>
        <p:txBody>
          <a:bodyPr anchor="ctr"/>
          <a:lstStyle/>
          <a:p>
            <a:endParaRPr lang="en-US" sz="2400" b="0" strike="noStrike" spc="-1">
              <a:solidFill>
                <a:srgbClr val="000000"/>
              </a:solidFill>
              <a:uFill>
                <a:solidFill>
                  <a:srgbClr val="FFFFFF"/>
                </a:solidFill>
              </a:uFill>
              <a:latin typeface="Times New Roman"/>
            </a:endParaRPr>
          </a:p>
        </p:txBody>
      </p:sp>
      <p:sp>
        <p:nvSpPr>
          <p:cNvPr id="162"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5BCB4211-C81C-4D93-88F1-8CAAA2A01264}" type="slidenum">
              <a:rPr lang="en-US" sz="1200" b="0" strike="noStrike" spc="-1">
                <a:solidFill>
                  <a:srgbClr val="8B8B8B"/>
                </a:solidFill>
                <a:uFill>
                  <a:solidFill>
                    <a:srgbClr val="FFFFFF"/>
                  </a:solidFill>
                </a:uFill>
                <a:latin typeface="Calibri"/>
              </a:rPr>
              <a:pPr algn="r">
                <a:lnSpc>
                  <a:spcPct val="100000"/>
                </a:lnSpc>
              </a:pPr>
              <a:t>‹#›</a:t>
            </a:fld>
            <a:endParaRPr lang="en-US" sz="1200" b="0" strike="noStrike" spc="-1">
              <a:solidFill>
                <a:srgbClr val="000000"/>
              </a:solidFill>
              <a:uFill>
                <a:solidFill>
                  <a:srgbClr val="FFFFFF"/>
                </a:solidFill>
              </a:uFill>
              <a:latin typeface="Times New Roman"/>
            </a:endParaRPr>
          </a:p>
        </p:txBody>
      </p:sp>
      <p:sp>
        <p:nvSpPr>
          <p:cNvPr id="163"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Click to edit the outline text format</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Outline Level</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0" y="1142984"/>
            <a:ext cx="9144000" cy="3322834"/>
          </a:xfrm>
          <a:prstGeom prst="rect">
            <a:avLst/>
          </a:prstGeom>
          <a:gradFill>
            <a:gsLst>
              <a:gs pos="0">
                <a:srgbClr val="BFD4FE"/>
              </a:gs>
              <a:gs pos="100000">
                <a:srgbClr val="E5EFFF"/>
              </a:gs>
            </a:gsLst>
            <a:lin ang="16200000"/>
          </a:gradFill>
          <a:ln w="9360">
            <a:solidFill>
              <a:srgbClr val="4A7EBB"/>
            </a:solidFill>
            <a:round/>
          </a:ln>
          <a:effectLst>
            <a:glow rad="101600">
              <a:schemeClr val="accent2">
                <a:satMod val="175000"/>
                <a:alpha val="40000"/>
              </a:schemeClr>
            </a:glow>
            <a:outerShdw blurRad="50800" dist="38100" dir="2700000" algn="tl" rotWithShape="0">
              <a:prstClr val="black">
                <a:alpha val="40000"/>
              </a:prstClr>
            </a:outerShdw>
          </a:effectLst>
        </p:spPr>
        <p:txBody>
          <a:bodyPr anchor="ctr"/>
          <a:lstStyle/>
          <a:p>
            <a:pPr algn="ctr">
              <a:lnSpc>
                <a:spcPct val="100000"/>
              </a:lnSpc>
            </a:pPr>
            <a:r>
              <a:rPr lang="en-US" sz="3600" b="0" strike="noStrike" spc="-1" dirty="0">
                <a:solidFill>
                  <a:srgbClr val="000000"/>
                </a:solidFill>
                <a:uFill>
                  <a:solidFill>
                    <a:srgbClr val="FFFFFF"/>
                  </a:solidFill>
                </a:uFill>
                <a:latin typeface="Times New Roman"/>
              </a:rPr>
              <a:t>Analysis and reduction in overall time frame of prognostication of Cancer detection, diagnosis and treatment with Big Data Analytics using </a:t>
            </a:r>
            <a:r>
              <a:rPr lang="en-US" sz="3600" b="0" strike="noStrike" spc="-1" dirty="0" smtClean="0">
                <a:solidFill>
                  <a:srgbClr val="000000"/>
                </a:solidFill>
                <a:uFill>
                  <a:solidFill>
                    <a:srgbClr val="FFFFFF"/>
                  </a:solidFill>
                </a:uFill>
                <a:latin typeface="Times New Roman"/>
              </a:rPr>
              <a:t>Prescriptive </a:t>
            </a:r>
            <a:r>
              <a:rPr lang="en-US" sz="3600" b="0" strike="noStrike" spc="-1" dirty="0">
                <a:solidFill>
                  <a:srgbClr val="000000"/>
                </a:solidFill>
                <a:uFill>
                  <a:solidFill>
                    <a:srgbClr val="FFFFFF"/>
                  </a:solidFill>
                </a:uFill>
                <a:latin typeface="Times New Roman"/>
              </a:rPr>
              <a:t>Analysis.</a:t>
            </a:r>
            <a:endParaRPr lang="en-US" sz="1800" b="0" strike="noStrike" spc="-1" dirty="0">
              <a:solidFill>
                <a:srgbClr val="000000"/>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894893" y="819984"/>
            <a:ext cx="7786350" cy="4525560"/>
          </a:xfrm>
          <a:prstGeom prst="rect">
            <a:avLst/>
          </a:prstGeom>
          <a:noFill/>
          <a:ln>
            <a:noFill/>
          </a:ln>
        </p:spPr>
        <p:txBody>
          <a:bodyPr/>
          <a:lstStyle/>
          <a:p>
            <a:pPr marL="343080" indent="-342720" algn="just">
              <a:lnSpc>
                <a:spcPct val="100000"/>
              </a:lnSpc>
              <a:buClr>
                <a:srgbClr val="000000"/>
              </a:buClr>
              <a:buFont typeface="Wingdings" charset="2"/>
              <a:buChar char=""/>
            </a:pPr>
            <a:r>
              <a:rPr lang="en-US" sz="2200" b="1" strike="noStrike" spc="-1" dirty="0">
                <a:solidFill>
                  <a:srgbClr val="000000"/>
                </a:solidFill>
                <a:uFill>
                  <a:solidFill>
                    <a:srgbClr val="FFFFFF"/>
                  </a:solidFill>
                </a:uFill>
                <a:latin typeface="Times New Roman"/>
              </a:rPr>
              <a:t>Research Methods</a:t>
            </a:r>
            <a:r>
              <a:rPr lang="en-US" sz="2200" b="0" strike="noStrike" spc="-1" dirty="0" smtClean="0">
                <a:solidFill>
                  <a:srgbClr val="000000"/>
                </a:solidFill>
                <a:uFill>
                  <a:solidFill>
                    <a:srgbClr val="FFFFFF"/>
                  </a:solidFill>
                </a:uFill>
                <a:latin typeface="Times New Roman"/>
              </a:rPr>
              <a:t>:</a:t>
            </a:r>
            <a:endParaRPr lang="en-US" sz="3200" b="0" strike="noStrike" spc="-1" dirty="0">
              <a:solidFill>
                <a:srgbClr val="000000"/>
              </a:solidFill>
              <a:uFill>
                <a:solidFill>
                  <a:srgbClr val="FFFFFF"/>
                </a:solidFill>
              </a:uFill>
              <a:latin typeface="Calibri"/>
            </a:endParaRPr>
          </a:p>
          <a:p>
            <a:pPr marL="514440" indent="-514080" algn="just">
              <a:buClr>
                <a:srgbClr val="000000"/>
              </a:buClr>
              <a:buFont typeface="StarSymbol"/>
              <a:buAutoNum type="arabicPeriod"/>
            </a:pPr>
            <a:r>
              <a:rPr lang="en-US" sz="2200" b="0" strike="noStrike" spc="-1" dirty="0" smtClean="0">
                <a:solidFill>
                  <a:srgbClr val="000000"/>
                </a:solidFill>
                <a:uFill>
                  <a:solidFill>
                    <a:srgbClr val="FFFFFF"/>
                  </a:solidFill>
                </a:uFill>
                <a:latin typeface="Times New Roman"/>
              </a:rPr>
              <a:t>Extracting and Retrieving data </a:t>
            </a:r>
            <a:r>
              <a:rPr lang="en-US" sz="2200" b="0" strike="noStrike" spc="-1" dirty="0">
                <a:solidFill>
                  <a:srgbClr val="000000"/>
                </a:solidFill>
                <a:uFill>
                  <a:solidFill>
                    <a:srgbClr val="FFFFFF"/>
                  </a:solidFill>
                </a:uFill>
                <a:latin typeface="Times New Roman"/>
              </a:rPr>
              <a:t>from </a:t>
            </a:r>
            <a:r>
              <a:rPr lang="en-US" sz="2200" spc="-1" dirty="0" smtClean="0">
                <a:solidFill>
                  <a:srgbClr val="000000"/>
                </a:solidFill>
                <a:uFill>
                  <a:solidFill>
                    <a:srgbClr val="FFFFFF"/>
                  </a:solidFill>
                </a:uFill>
                <a:latin typeface="Times New Roman"/>
              </a:rPr>
              <a:t>Structured</a:t>
            </a:r>
            <a:r>
              <a:rPr lang="en-US" sz="2200" spc="-1" dirty="0">
                <a:solidFill>
                  <a:srgbClr val="000000"/>
                </a:solidFill>
                <a:uFill>
                  <a:solidFill>
                    <a:srgbClr val="FFFFFF"/>
                  </a:solidFill>
                </a:uFill>
                <a:latin typeface="Times New Roman"/>
              </a:rPr>
              <a:t> </a:t>
            </a:r>
            <a:r>
              <a:rPr lang="en-US" sz="2200" spc="-1" dirty="0" smtClean="0">
                <a:solidFill>
                  <a:srgbClr val="000000"/>
                </a:solidFill>
                <a:uFill>
                  <a:solidFill>
                    <a:srgbClr val="FFFFFF"/>
                  </a:solidFill>
                </a:uFill>
                <a:latin typeface="Times New Roman"/>
              </a:rPr>
              <a:t>or unstructured data sources </a:t>
            </a:r>
            <a:r>
              <a:rPr lang="en-US" sz="2200" b="0" strike="noStrike" spc="-1" dirty="0" smtClean="0">
                <a:solidFill>
                  <a:srgbClr val="000000"/>
                </a:solidFill>
                <a:uFill>
                  <a:solidFill>
                    <a:srgbClr val="FFFFFF"/>
                  </a:solidFill>
                </a:uFill>
                <a:latin typeface="Times New Roman"/>
              </a:rPr>
              <a:t>for further analysis and </a:t>
            </a:r>
            <a:r>
              <a:rPr lang="en-US" sz="2200" b="0" strike="noStrike" spc="-1" dirty="0" smtClean="0">
                <a:solidFill>
                  <a:srgbClr val="000000"/>
                </a:solidFill>
                <a:uFill>
                  <a:solidFill>
                    <a:srgbClr val="FFFFFF"/>
                  </a:solidFill>
                </a:uFill>
                <a:latin typeface="Times New Roman"/>
              </a:rPr>
              <a:t>processing</a:t>
            </a:r>
            <a:endParaRPr lang="en-US" sz="3200" b="0" strike="noStrike" spc="-1" dirty="0">
              <a:solidFill>
                <a:srgbClr val="000000"/>
              </a:solidFill>
              <a:uFill>
                <a:solidFill>
                  <a:srgbClr val="FFFFFF"/>
                </a:solidFill>
              </a:uFill>
              <a:latin typeface="Calibri"/>
            </a:endParaRPr>
          </a:p>
          <a:p>
            <a:pPr marL="514440" indent="-514080" algn="just">
              <a:buClr>
                <a:srgbClr val="000000"/>
              </a:buClr>
              <a:buFont typeface="StarSymbol"/>
              <a:buAutoNum type="arabicPeriod"/>
            </a:pPr>
            <a:r>
              <a:rPr lang="en-US" sz="2200" b="0" strike="noStrike" spc="-1" dirty="0" smtClean="0">
                <a:solidFill>
                  <a:srgbClr val="000000"/>
                </a:solidFill>
                <a:uFill>
                  <a:solidFill>
                    <a:srgbClr val="FFFFFF"/>
                  </a:solidFill>
                </a:uFill>
                <a:latin typeface="Times New Roman"/>
              </a:rPr>
              <a:t>Cleaning and Filtering </a:t>
            </a:r>
            <a:r>
              <a:rPr lang="en-US" sz="2200" spc="-1" dirty="0" smtClean="0">
                <a:solidFill>
                  <a:srgbClr val="000000"/>
                </a:solidFill>
                <a:uFill>
                  <a:solidFill>
                    <a:srgbClr val="FFFFFF"/>
                  </a:solidFill>
                </a:uFill>
                <a:latin typeface="Times New Roman"/>
              </a:rPr>
              <a:t>of </a:t>
            </a:r>
            <a:r>
              <a:rPr lang="en-US" sz="2200" b="0" strike="noStrike" spc="-1" dirty="0" smtClean="0">
                <a:solidFill>
                  <a:srgbClr val="000000"/>
                </a:solidFill>
                <a:uFill>
                  <a:solidFill>
                    <a:srgbClr val="FFFFFF"/>
                  </a:solidFill>
                </a:uFill>
                <a:latin typeface="Times New Roman"/>
              </a:rPr>
              <a:t>data </a:t>
            </a:r>
            <a:endParaRPr lang="en-US" sz="3200" b="0" strike="noStrike" spc="-1" dirty="0">
              <a:solidFill>
                <a:srgbClr val="000000"/>
              </a:solidFill>
              <a:uFill>
                <a:solidFill>
                  <a:srgbClr val="FFFFFF"/>
                </a:solidFill>
              </a:uFill>
              <a:latin typeface="Calibri"/>
            </a:endParaRPr>
          </a:p>
          <a:p>
            <a:pPr marL="514440" indent="-514080" algn="just">
              <a:buClr>
                <a:srgbClr val="000000"/>
              </a:buClr>
              <a:buFont typeface="StarSymbol"/>
              <a:buAutoNum type="arabicPeriod"/>
            </a:pPr>
            <a:r>
              <a:rPr lang="en-US" sz="2200" b="0" strike="noStrike" spc="-1" dirty="0" smtClean="0">
                <a:solidFill>
                  <a:srgbClr val="000000"/>
                </a:solidFill>
                <a:uFill>
                  <a:solidFill>
                    <a:srgbClr val="FFFFFF"/>
                  </a:solidFill>
                </a:uFill>
                <a:latin typeface="Times New Roman"/>
              </a:rPr>
              <a:t>Transforming the </a:t>
            </a:r>
            <a:r>
              <a:rPr lang="en-US" sz="2200" b="0" strike="noStrike" spc="-1" dirty="0">
                <a:solidFill>
                  <a:srgbClr val="000000"/>
                </a:solidFill>
                <a:uFill>
                  <a:solidFill>
                    <a:srgbClr val="FFFFFF"/>
                  </a:solidFill>
                </a:uFill>
                <a:latin typeface="Times New Roman"/>
              </a:rPr>
              <a:t>data in proper format for </a:t>
            </a:r>
            <a:r>
              <a:rPr lang="en-US" sz="2200" b="0" strike="noStrike" spc="-1" dirty="0" smtClean="0">
                <a:solidFill>
                  <a:srgbClr val="000000"/>
                </a:solidFill>
                <a:uFill>
                  <a:solidFill>
                    <a:srgbClr val="FFFFFF"/>
                  </a:solidFill>
                </a:uFill>
                <a:latin typeface="Times New Roman"/>
              </a:rPr>
              <a:t>querying</a:t>
            </a:r>
            <a:endParaRPr lang="en-US" sz="3200" b="0" strike="noStrike" spc="-1" dirty="0">
              <a:solidFill>
                <a:srgbClr val="000000"/>
              </a:solidFill>
              <a:uFill>
                <a:solidFill>
                  <a:srgbClr val="FFFFFF"/>
                </a:solidFill>
              </a:uFill>
              <a:latin typeface="Calibri"/>
            </a:endParaRPr>
          </a:p>
          <a:p>
            <a:pPr marL="514440" indent="-514080" algn="just">
              <a:buClr>
                <a:srgbClr val="000000"/>
              </a:buClr>
              <a:buFont typeface="StarSymbol"/>
              <a:buAutoNum type="arabicPeriod"/>
            </a:pPr>
            <a:r>
              <a:rPr lang="en-US" sz="2200" b="0" strike="noStrike" spc="-1" dirty="0" smtClean="0">
                <a:solidFill>
                  <a:srgbClr val="000000"/>
                </a:solidFill>
                <a:uFill>
                  <a:solidFill>
                    <a:srgbClr val="FFFFFF"/>
                  </a:solidFill>
                </a:uFill>
                <a:latin typeface="Times New Roman"/>
              </a:rPr>
              <a:t>Performing various analysis and computation on the data / dataset to achieve desired conclusion </a:t>
            </a:r>
          </a:p>
          <a:p>
            <a:pPr marL="514440" indent="-514080" algn="just">
              <a:buClr>
                <a:srgbClr val="000000"/>
              </a:buClr>
              <a:buFont typeface="StarSymbol"/>
              <a:buAutoNum type="arabicPeriod"/>
            </a:pPr>
            <a:r>
              <a:rPr lang="en-US" sz="2200" dirty="0">
                <a:latin typeface="Times New Roman" pitchFamily="18" charset="0"/>
                <a:cs typeface="Times New Roman" pitchFamily="18" charset="0"/>
              </a:rPr>
              <a:t>Define the analytical queries and algorithms required to generate the desired </a:t>
            </a:r>
            <a:r>
              <a:rPr lang="en-US" sz="2200" dirty="0" smtClean="0">
                <a:latin typeface="Times New Roman" pitchFamily="18" charset="0"/>
                <a:cs typeface="Times New Roman" pitchFamily="18" charset="0"/>
              </a:rPr>
              <a:t>outputs</a:t>
            </a:r>
            <a:endParaRPr lang="en-US" sz="2000" b="0" strike="noStrike" spc="-1" dirty="0">
              <a:solidFill>
                <a:srgbClr val="000000"/>
              </a:solidFill>
              <a:uFill>
                <a:solidFill>
                  <a:srgbClr val="FFFFFF"/>
                </a:solidFill>
              </a:uFill>
              <a:latin typeface="Times New Roman" pitchFamily="18" charset="0"/>
              <a:cs typeface="Times New Roman" pitchFamily="18" charset="0"/>
            </a:endParaRPr>
          </a:p>
        </p:txBody>
      </p:sp>
      <p:sp>
        <p:nvSpPr>
          <p:cNvPr id="5" name="TextShape 2"/>
          <p:cNvSpPr txBox="1"/>
          <p:nvPr/>
        </p:nvSpPr>
        <p:spPr>
          <a:xfrm>
            <a:off x="1428728" y="0"/>
            <a:ext cx="6718680" cy="680040"/>
          </a:xfrm>
          <a:prstGeom prst="rect">
            <a:avLst/>
          </a:prstGeom>
          <a:noFill/>
          <a:ln>
            <a:noFill/>
          </a:ln>
        </p:spPr>
        <p:txBody>
          <a:bodyPr anchor="ctr"/>
          <a:lstStyle/>
          <a:p>
            <a:pPr>
              <a:lnSpc>
                <a:spcPct val="100000"/>
              </a:lnSpc>
            </a:pPr>
            <a:r>
              <a:rPr lang="en-US" sz="3600" strike="noStrike" spc="-1" dirty="0">
                <a:solidFill>
                  <a:srgbClr val="00B0F0"/>
                </a:solidFill>
                <a:uFill>
                  <a:solidFill>
                    <a:srgbClr val="FFFFFF"/>
                  </a:solidFill>
                </a:uFill>
                <a:latin typeface="Times New Roman"/>
              </a:rPr>
              <a:t>Research Methodologies</a:t>
            </a:r>
            <a:endParaRPr lang="en-US" sz="1800" strike="noStrike" spc="-1" dirty="0">
              <a:solidFill>
                <a:srgbClr val="00B0F0"/>
              </a:solidFill>
              <a:uFill>
                <a:solidFill>
                  <a:srgbClr val="FFFFFF"/>
                </a:solidFill>
              </a:uFill>
              <a:latin typeface="Calibri"/>
            </a:endParaRPr>
          </a:p>
        </p:txBody>
      </p:sp>
      <p:pic>
        <p:nvPicPr>
          <p:cNvPr id="3076" name="Picture 4" descr="C:\Users\user1\Downloads\new\slide-2-data-aggregation.png"/>
          <p:cNvPicPr>
            <a:picLocks noChangeAspect="1" noChangeArrowheads="1"/>
          </p:cNvPicPr>
          <p:nvPr/>
        </p:nvPicPr>
        <p:blipFill>
          <a:blip r:embed="rId2"/>
          <a:srcRect/>
          <a:stretch>
            <a:fillRect/>
          </a:stretch>
        </p:blipFill>
        <p:spPr bwMode="auto">
          <a:xfrm>
            <a:off x="3923928" y="4077072"/>
            <a:ext cx="5220072" cy="2952327"/>
          </a:xfrm>
          <a:prstGeom prst="rect">
            <a:avLst/>
          </a:prstGeom>
          <a:noFill/>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p:cNvSpPr txBox="1"/>
          <p:nvPr/>
        </p:nvSpPr>
        <p:spPr>
          <a:xfrm>
            <a:off x="1928794" y="714356"/>
            <a:ext cx="6858048" cy="4339967"/>
          </a:xfrm>
          <a:prstGeom prst="rect">
            <a:avLst/>
          </a:prstGeom>
          <a:noFill/>
          <a:ln>
            <a:noFill/>
          </a:ln>
        </p:spPr>
        <p:txBody>
          <a:bodyPr/>
          <a:lstStyle/>
          <a:p>
            <a:pPr marL="360">
              <a:lnSpc>
                <a:spcPct val="100000"/>
              </a:lnSpc>
              <a:buClr>
                <a:srgbClr val="000000"/>
              </a:buClr>
            </a:pPr>
            <a:r>
              <a:rPr lang="en-US" sz="2000" b="1" strike="noStrike" spc="-1" dirty="0" smtClean="0">
                <a:solidFill>
                  <a:srgbClr val="000000"/>
                </a:solidFill>
                <a:uFill>
                  <a:solidFill>
                    <a:srgbClr val="FFFFFF"/>
                  </a:solidFill>
                </a:uFill>
                <a:latin typeface="Times New Roman" pitchFamily="18" charset="0"/>
                <a:cs typeface="Times New Roman" pitchFamily="18" charset="0"/>
              </a:rPr>
              <a:t>Programming Languages</a:t>
            </a:r>
            <a:r>
              <a:rPr lang="en-US" sz="2000" b="0" strike="noStrike" spc="-1" dirty="0" smtClean="0">
                <a:solidFill>
                  <a:srgbClr val="000000"/>
                </a:solidFill>
                <a:uFill>
                  <a:solidFill>
                    <a:srgbClr val="FFFFFF"/>
                  </a:solidFill>
                </a:uFill>
                <a:latin typeface="Times New Roman" pitchFamily="18" charset="0"/>
                <a:cs typeface="Times New Roman" pitchFamily="18" charset="0"/>
              </a:rPr>
              <a:t>:</a:t>
            </a:r>
          </a:p>
          <a:p>
            <a:pPr marL="360">
              <a:lnSpc>
                <a:spcPct val="100000"/>
              </a:lnSpc>
              <a:buClr>
                <a:srgbClr val="000000"/>
              </a:buClr>
            </a:pPr>
            <a:endParaRPr lang="en-US" sz="2400" spc="-1" dirty="0">
              <a:solidFill>
                <a:srgbClr val="000000"/>
              </a:solidFill>
              <a:uFill>
                <a:solidFill>
                  <a:srgbClr val="FFFFFF"/>
                </a:solidFill>
              </a:uFill>
              <a:latin typeface="Times New Roman" pitchFamily="18" charset="0"/>
              <a:cs typeface="Times New Roman" pitchFamily="18" charset="0"/>
            </a:endParaRPr>
          </a:p>
          <a:p>
            <a:pPr marL="343260" indent="-342900">
              <a:lnSpc>
                <a:spcPct val="100000"/>
              </a:lnSpc>
              <a:buClr>
                <a:srgbClr val="000000"/>
              </a:buClr>
              <a:buFont typeface="Wingdings" pitchFamily="2" charset="2"/>
              <a:buChar char="Ø"/>
            </a:pPr>
            <a:r>
              <a:rPr lang="en-US" sz="2000" b="1" strike="noStrike" spc="-1" dirty="0" smtClean="0">
                <a:solidFill>
                  <a:srgbClr val="000000"/>
                </a:solidFill>
                <a:uFill>
                  <a:solidFill>
                    <a:srgbClr val="FFFFFF"/>
                  </a:solidFill>
                </a:uFill>
                <a:latin typeface="Times New Roman" pitchFamily="18" charset="0"/>
                <a:cs typeface="Times New Roman" pitchFamily="18" charset="0"/>
              </a:rPr>
              <a:t>Python 2.7.21 </a:t>
            </a:r>
          </a:p>
          <a:p>
            <a:pPr marL="800280" lvl="1" indent="-342720">
              <a:lnSpc>
                <a:spcPct val="150000"/>
              </a:lnSpc>
              <a:buClr>
                <a:srgbClr val="000000"/>
              </a:buClr>
              <a:buFont typeface="Wingdings" charset="2"/>
              <a:buChar char=""/>
            </a:pPr>
            <a:r>
              <a:rPr lang="en-US" spc="-1" dirty="0" err="1">
                <a:solidFill>
                  <a:srgbClr val="000000"/>
                </a:solidFill>
                <a:uFill>
                  <a:solidFill>
                    <a:srgbClr val="FFFFFF"/>
                  </a:solidFill>
                </a:uFill>
                <a:latin typeface="Times New Roman" pitchFamily="18" charset="0"/>
                <a:cs typeface="Times New Roman" pitchFamily="18" charset="0"/>
              </a:rPr>
              <a:t>Numpy</a:t>
            </a:r>
            <a:endParaRPr lang="en-US" spc="-1" dirty="0">
              <a:solidFill>
                <a:srgbClr val="000000"/>
              </a:solidFill>
              <a:uFill>
                <a:solidFill>
                  <a:srgbClr val="FFFFFF"/>
                </a:solidFill>
              </a:uFill>
              <a:latin typeface="Times New Roman" pitchFamily="18" charset="0"/>
              <a:cs typeface="Times New Roman" pitchFamily="18" charset="0"/>
            </a:endParaRPr>
          </a:p>
          <a:p>
            <a:pPr marL="800280" lvl="1" indent="-342720">
              <a:lnSpc>
                <a:spcPct val="150000"/>
              </a:lnSpc>
              <a:buClr>
                <a:srgbClr val="000000"/>
              </a:buClr>
              <a:buFont typeface="Wingdings" charset="2"/>
              <a:buChar char=""/>
            </a:pPr>
            <a:r>
              <a:rPr lang="en-US" spc="-1" dirty="0" err="1">
                <a:solidFill>
                  <a:srgbClr val="000000"/>
                </a:solidFill>
                <a:uFill>
                  <a:solidFill>
                    <a:srgbClr val="FFFFFF"/>
                  </a:solidFill>
                </a:uFill>
                <a:latin typeface="Times New Roman" pitchFamily="18" charset="0"/>
                <a:cs typeface="Times New Roman" pitchFamily="18" charset="0"/>
              </a:rPr>
              <a:t>Scipy</a:t>
            </a:r>
            <a:endParaRPr lang="en-US" spc="-1" dirty="0">
              <a:solidFill>
                <a:srgbClr val="000000"/>
              </a:solidFill>
              <a:uFill>
                <a:solidFill>
                  <a:srgbClr val="FFFFFF"/>
                </a:solidFill>
              </a:uFill>
              <a:latin typeface="Times New Roman" pitchFamily="18" charset="0"/>
              <a:cs typeface="Times New Roman" pitchFamily="18" charset="0"/>
            </a:endParaRPr>
          </a:p>
          <a:p>
            <a:pPr marL="800280" lvl="1" indent="-342720">
              <a:lnSpc>
                <a:spcPct val="150000"/>
              </a:lnSpc>
              <a:buClr>
                <a:srgbClr val="000000"/>
              </a:buClr>
              <a:buFont typeface="Wingdings" charset="2"/>
              <a:buChar char=""/>
            </a:pPr>
            <a:r>
              <a:rPr lang="en-US" spc="-1" dirty="0">
                <a:solidFill>
                  <a:srgbClr val="000000"/>
                </a:solidFill>
                <a:uFill>
                  <a:solidFill>
                    <a:srgbClr val="FFFFFF"/>
                  </a:solidFill>
                </a:uFill>
                <a:latin typeface="Times New Roman" pitchFamily="18" charset="0"/>
                <a:cs typeface="Times New Roman" pitchFamily="18" charset="0"/>
              </a:rPr>
              <a:t>Pandas</a:t>
            </a:r>
          </a:p>
          <a:p>
            <a:pPr marL="800280" lvl="1" indent="-342720">
              <a:lnSpc>
                <a:spcPct val="150000"/>
              </a:lnSpc>
              <a:buClr>
                <a:srgbClr val="000000"/>
              </a:buClr>
              <a:buFont typeface="Wingdings" charset="2"/>
              <a:buChar char=""/>
            </a:pPr>
            <a:r>
              <a:rPr lang="en-US" spc="-1" dirty="0" err="1" smtClean="0">
                <a:solidFill>
                  <a:srgbClr val="000000"/>
                </a:solidFill>
                <a:uFill>
                  <a:solidFill>
                    <a:srgbClr val="FFFFFF"/>
                  </a:solidFill>
                </a:uFill>
                <a:latin typeface="Times New Roman" pitchFamily="18" charset="0"/>
                <a:cs typeface="Times New Roman" pitchFamily="18" charset="0"/>
              </a:rPr>
              <a:t>Mathplotlib</a:t>
            </a:r>
            <a:endParaRPr lang="en-US" spc="-1" dirty="0" smtClean="0">
              <a:solidFill>
                <a:srgbClr val="000000"/>
              </a:solidFill>
              <a:uFill>
                <a:solidFill>
                  <a:srgbClr val="FFFFFF"/>
                </a:solidFill>
              </a:uFill>
              <a:latin typeface="Times New Roman" pitchFamily="18" charset="0"/>
              <a:cs typeface="Times New Roman" pitchFamily="18" charset="0"/>
            </a:endParaRPr>
          </a:p>
          <a:p>
            <a:pPr marL="800280" lvl="1" indent="-342720">
              <a:lnSpc>
                <a:spcPct val="150000"/>
              </a:lnSpc>
              <a:buClr>
                <a:srgbClr val="000000"/>
              </a:buClr>
              <a:buFont typeface="Wingdings" charset="2"/>
              <a:buChar char=""/>
            </a:pPr>
            <a:r>
              <a:rPr lang="en-US" spc="-1" dirty="0" err="1" smtClean="0">
                <a:solidFill>
                  <a:srgbClr val="000000"/>
                </a:solidFill>
                <a:uFill>
                  <a:solidFill>
                    <a:srgbClr val="FFFFFF"/>
                  </a:solidFill>
                </a:uFill>
                <a:latin typeface="Times New Roman" pitchFamily="18" charset="0"/>
                <a:cs typeface="Times New Roman" pitchFamily="18" charset="0"/>
              </a:rPr>
              <a:t>Seaborn</a:t>
            </a:r>
            <a:endParaRPr lang="en-US" spc="-1" dirty="0" smtClean="0">
              <a:solidFill>
                <a:srgbClr val="000000"/>
              </a:solidFill>
              <a:uFill>
                <a:solidFill>
                  <a:srgbClr val="FFFFFF"/>
                </a:solidFill>
              </a:uFill>
              <a:latin typeface="Times New Roman" pitchFamily="18" charset="0"/>
              <a:cs typeface="Times New Roman" pitchFamily="18" charset="0"/>
            </a:endParaRPr>
          </a:p>
          <a:p>
            <a:pPr marL="800280" lvl="1" indent="-342720">
              <a:buClr>
                <a:srgbClr val="000000"/>
              </a:buClr>
              <a:buFont typeface="Wingdings" charset="2"/>
              <a:buChar char=""/>
            </a:pPr>
            <a:endParaRPr lang="en-US" sz="2000" b="0" strike="noStrike" spc="-1" dirty="0" smtClean="0">
              <a:solidFill>
                <a:srgbClr val="000000"/>
              </a:solidFill>
              <a:uFill>
                <a:solidFill>
                  <a:srgbClr val="FFFFFF"/>
                </a:solidFill>
              </a:uFill>
              <a:latin typeface="Times New Roman" pitchFamily="18" charset="0"/>
              <a:cs typeface="Times New Roman" pitchFamily="18" charset="0"/>
            </a:endParaRPr>
          </a:p>
          <a:p>
            <a:pPr marL="343080" indent="-342720">
              <a:buClr>
                <a:srgbClr val="000000"/>
              </a:buClr>
              <a:buFont typeface="Wingdings" charset="2"/>
              <a:buChar char=""/>
            </a:pPr>
            <a:r>
              <a:rPr lang="en-US" sz="2000" spc="-1" dirty="0" smtClean="0">
                <a:solidFill>
                  <a:srgbClr val="000000"/>
                </a:solidFill>
                <a:uFill>
                  <a:solidFill>
                    <a:srgbClr val="FFFFFF"/>
                  </a:solidFill>
                </a:uFill>
                <a:latin typeface="Times New Roman" pitchFamily="18" charset="0"/>
                <a:cs typeface="Times New Roman" pitchFamily="18" charset="0"/>
              </a:rPr>
              <a:t>IDE</a:t>
            </a:r>
          </a:p>
          <a:p>
            <a:pPr marL="800280" lvl="1" indent="-342720">
              <a:buClr>
                <a:srgbClr val="000000"/>
              </a:buClr>
              <a:buFont typeface="Wingdings" charset="2"/>
              <a:buChar char=""/>
            </a:pPr>
            <a:r>
              <a:rPr lang="en-US" sz="2000" spc="-1" dirty="0" err="1" smtClean="0">
                <a:solidFill>
                  <a:srgbClr val="000000"/>
                </a:solidFill>
                <a:uFill>
                  <a:solidFill>
                    <a:srgbClr val="FFFFFF"/>
                  </a:solidFill>
                </a:uFill>
                <a:latin typeface="Times New Roman" pitchFamily="18" charset="0"/>
                <a:cs typeface="Times New Roman" pitchFamily="18" charset="0"/>
              </a:rPr>
              <a:t>J</a:t>
            </a:r>
            <a:r>
              <a:rPr lang="en-US" sz="2000" spc="-1" dirty="0" err="1" smtClean="0">
                <a:solidFill>
                  <a:srgbClr val="000000"/>
                </a:solidFill>
                <a:uFill>
                  <a:solidFill>
                    <a:srgbClr val="FFFFFF"/>
                  </a:solidFill>
                </a:uFill>
                <a:latin typeface="Times New Roman" pitchFamily="18" charset="0"/>
                <a:cs typeface="Times New Roman" pitchFamily="18" charset="0"/>
              </a:rPr>
              <a:t>upyter</a:t>
            </a:r>
            <a:r>
              <a:rPr lang="en-US" sz="2000" spc="-1" dirty="0" smtClean="0">
                <a:solidFill>
                  <a:srgbClr val="000000"/>
                </a:solidFill>
                <a:uFill>
                  <a:solidFill>
                    <a:srgbClr val="FFFFFF"/>
                  </a:solidFill>
                </a:uFill>
                <a:latin typeface="Times New Roman" pitchFamily="18" charset="0"/>
                <a:cs typeface="Times New Roman" pitchFamily="18" charset="0"/>
              </a:rPr>
              <a:t> Notebook</a:t>
            </a:r>
            <a:endParaRPr lang="en-US" sz="2000" b="0" strike="noStrike" spc="-1" dirty="0" smtClean="0">
              <a:solidFill>
                <a:srgbClr val="000000"/>
              </a:solidFill>
              <a:uFill>
                <a:solidFill>
                  <a:srgbClr val="FFFFFF"/>
                </a:solidFill>
              </a:uFill>
              <a:latin typeface="Times New Roman" pitchFamily="18" charset="0"/>
              <a:cs typeface="Times New Roman" pitchFamily="18" charset="0"/>
            </a:endParaRPr>
          </a:p>
          <a:p>
            <a:pPr marL="800280" lvl="1" indent="-342720">
              <a:buClr>
                <a:srgbClr val="000000"/>
              </a:buClr>
              <a:buFont typeface="Wingdings" charset="2"/>
              <a:buChar char=""/>
            </a:pPr>
            <a:endParaRPr lang="en-US" sz="1600" b="0" strike="noStrike" spc="-1" dirty="0">
              <a:solidFill>
                <a:srgbClr val="000000"/>
              </a:solidFill>
              <a:uFill>
                <a:solidFill>
                  <a:srgbClr val="FFFFFF"/>
                </a:solidFill>
              </a:uFill>
              <a:latin typeface="Times New Roman" pitchFamily="18" charset="0"/>
              <a:cs typeface="Times New Roman" pitchFamily="18" charset="0"/>
            </a:endParaRPr>
          </a:p>
        </p:txBody>
      </p:sp>
      <p:sp>
        <p:nvSpPr>
          <p:cNvPr id="4" name="TextShape 2"/>
          <p:cNvSpPr txBox="1"/>
          <p:nvPr/>
        </p:nvSpPr>
        <p:spPr>
          <a:xfrm>
            <a:off x="1686960" y="-25941"/>
            <a:ext cx="7160400" cy="858621"/>
          </a:xfrm>
          <a:prstGeom prst="rect">
            <a:avLst/>
          </a:prstGeom>
          <a:noFill/>
          <a:ln>
            <a:noFill/>
          </a:ln>
        </p:spPr>
        <p:txBody>
          <a:bodyPr anchor="ctr"/>
          <a:lstStyle/>
          <a:p>
            <a:pPr>
              <a:lnSpc>
                <a:spcPct val="100000"/>
              </a:lnSpc>
            </a:pPr>
            <a:r>
              <a:rPr lang="en-US" sz="3600" b="0" strike="noStrike" spc="-1" dirty="0">
                <a:solidFill>
                  <a:srgbClr val="00B0F0"/>
                </a:solidFill>
                <a:uFill>
                  <a:solidFill>
                    <a:srgbClr val="FFFFFF"/>
                  </a:solidFill>
                </a:uFill>
                <a:latin typeface="Times New Roman"/>
              </a:rPr>
              <a:t>Technologies to be used</a:t>
            </a:r>
            <a:endParaRPr lang="en-US" sz="1800" b="0" strike="noStrike" spc="-1" dirty="0">
              <a:solidFill>
                <a:srgbClr val="00B0F0"/>
              </a:solidFill>
              <a:uFill>
                <a:solidFill>
                  <a:srgbClr val="FFFFFF"/>
                </a:solidFill>
              </a:uFill>
              <a:latin typeface="Calibri"/>
            </a:endParaRPr>
          </a:p>
        </p:txBody>
      </p:sp>
      <p:pic>
        <p:nvPicPr>
          <p:cNvPr id="5" name="Picture 4"/>
          <p:cNvPicPr/>
          <p:nvPr/>
        </p:nvPicPr>
        <p:blipFill>
          <a:blip r:embed="rId2"/>
          <a:stretch/>
        </p:blipFill>
        <p:spPr>
          <a:xfrm>
            <a:off x="0" y="4929198"/>
            <a:ext cx="9143640" cy="1928442"/>
          </a:xfrm>
          <a:prstGeom prst="rect">
            <a:avLst/>
          </a:prstGeom>
          <a:ln>
            <a:noFill/>
          </a:ln>
        </p:spPr>
      </p:pic>
      <p:pic>
        <p:nvPicPr>
          <p:cNvPr id="6" name="Picture 3"/>
          <p:cNvPicPr/>
          <p:nvPr/>
        </p:nvPicPr>
        <p:blipFill>
          <a:blip r:embed="rId3"/>
          <a:stretch/>
        </p:blipFill>
        <p:spPr>
          <a:xfrm>
            <a:off x="6724763" y="3234340"/>
            <a:ext cx="2428860" cy="1671270"/>
          </a:xfrm>
          <a:prstGeom prst="rect">
            <a:avLst/>
          </a:prstGeom>
          <a:ln w="9360">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2412"/>
            <a:ext cx="6710400" cy="1142640"/>
          </a:xfrm>
        </p:spPr>
        <p:txBody>
          <a:bodyPr/>
          <a:lstStyle/>
          <a:p>
            <a:r>
              <a:rPr lang="en-US" sz="3600" dirty="0" smtClean="0">
                <a:solidFill>
                  <a:srgbClr val="00B0F0"/>
                </a:solidFill>
                <a:latin typeface="Times New Roman" pitchFamily="18" charset="0"/>
                <a:cs typeface="Times New Roman" pitchFamily="18" charset="0"/>
              </a:rPr>
              <a:t>What is a Big Data??</a:t>
            </a:r>
            <a:endParaRPr lang="en-US" sz="3600" dirty="0">
              <a:solidFill>
                <a:srgbClr val="00B0F0"/>
              </a:solidFill>
              <a:latin typeface="Times New Roman" pitchFamily="18" charset="0"/>
              <a:cs typeface="Times New Roman" pitchFamily="18" charset="0"/>
            </a:endParaRPr>
          </a:p>
        </p:txBody>
      </p:sp>
      <p:sp>
        <p:nvSpPr>
          <p:cNvPr id="3" name="Content Placeholder 2"/>
          <p:cNvSpPr>
            <a:spLocks noGrp="1"/>
          </p:cNvSpPr>
          <p:nvPr>
            <p:ph idx="4294967295"/>
          </p:nvPr>
        </p:nvSpPr>
        <p:spPr>
          <a:xfrm>
            <a:off x="997260" y="1052736"/>
            <a:ext cx="8229600" cy="5497379"/>
          </a:xfrm>
          <a:prstGeom prst="rect">
            <a:avLst/>
          </a:prstGeom>
        </p:spPr>
        <p:txBody>
          <a:bodyPr/>
          <a:lstStyle/>
          <a:p>
            <a:pPr marL="342900" indent="-342900" algn="just">
              <a:buFont typeface="Wingdings" pitchFamily="2" charset="2"/>
              <a:buChar char="Ø"/>
            </a:pPr>
            <a:r>
              <a:rPr lang="en-US" sz="2400" dirty="0" smtClean="0">
                <a:latin typeface="Times New Roman" pitchFamily="18" charset="0"/>
                <a:cs typeface="Times New Roman" pitchFamily="18" charset="0"/>
              </a:rPr>
              <a:t>Today</a:t>
            </a:r>
            <a:r>
              <a:rPr lang="en-US" sz="2400" dirty="0">
                <a:latin typeface="Times New Roman" pitchFamily="18" charset="0"/>
                <a:cs typeface="Times New Roman" pitchFamily="18" charset="0"/>
              </a:rPr>
              <a:t>, many organizations are gathering, storing, and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analyzing </a:t>
            </a:r>
            <a:r>
              <a:rPr lang="en-US" sz="2400" dirty="0">
                <a:latin typeface="Times New Roman" pitchFamily="18" charset="0"/>
                <a:cs typeface="Times New Roman" pitchFamily="18" charset="0"/>
              </a:rPr>
              <a:t>huge amounts of </a:t>
            </a:r>
            <a:r>
              <a:rPr lang="en-US" sz="2400" dirty="0" smtClean="0">
                <a:latin typeface="Times New Roman" pitchFamily="18" charset="0"/>
                <a:cs typeface="Times New Roman" pitchFamily="18" charset="0"/>
              </a:rPr>
              <a:t>data</a:t>
            </a:r>
          </a:p>
          <a:p>
            <a:pPr algn="just"/>
            <a:endParaRPr lang="en-US" sz="2400" dirty="0">
              <a:latin typeface="Times New Roman" pitchFamily="18" charset="0"/>
              <a:cs typeface="Times New Roman" pitchFamily="18" charset="0"/>
            </a:endParaRPr>
          </a:p>
          <a:p>
            <a:pPr marL="342900" indent="-342900" algn="just">
              <a:buFont typeface="Wingdings" pitchFamily="2" charset="2"/>
              <a:buChar char="Ø"/>
            </a:pPr>
            <a:r>
              <a:rPr lang="en-US" sz="2400" dirty="0" smtClean="0">
                <a:latin typeface="Times New Roman" pitchFamily="18" charset="0"/>
                <a:cs typeface="Times New Roman" pitchFamily="18" charset="0"/>
              </a:rPr>
              <a:t>These </a:t>
            </a:r>
            <a:r>
              <a:rPr lang="en-US" sz="2400" dirty="0">
                <a:latin typeface="Times New Roman" pitchFamily="18" charset="0"/>
                <a:cs typeface="Times New Roman" pitchFamily="18" charset="0"/>
              </a:rPr>
              <a:t>data is known as a big data as it has Volume, Velocity </a:t>
            </a:r>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and </a:t>
            </a:r>
            <a:r>
              <a:rPr lang="en-US" sz="2400" dirty="0">
                <a:latin typeface="Times New Roman" pitchFamily="18" charset="0"/>
                <a:cs typeface="Times New Roman" pitchFamily="18" charset="0"/>
              </a:rPr>
              <a:t>Variety in the developed and developing </a:t>
            </a:r>
            <a:r>
              <a:rPr lang="en-US" sz="2400" dirty="0" smtClean="0">
                <a:latin typeface="Times New Roman" pitchFamily="18" charset="0"/>
                <a:cs typeface="Times New Roman" pitchFamily="18" charset="0"/>
              </a:rPr>
              <a:t>world</a:t>
            </a:r>
            <a:endParaRPr lang="en-IN" sz="2400" dirty="0">
              <a:latin typeface="Times New Roman" pitchFamily="18" charset="0"/>
              <a:cs typeface="Times New Roman" pitchFamily="18" charset="0"/>
            </a:endParaRPr>
          </a:p>
          <a:p>
            <a:pPr marL="514350" indent="-514350">
              <a:buFont typeface="+mj-lt"/>
              <a:buAutoNum type="arabicPeriod"/>
            </a:pPr>
            <a:endParaRPr lang="en-US" sz="2800" dirty="0">
              <a:latin typeface="Times New Roman" pitchFamily="18" charset="0"/>
              <a:cs typeface="Times New Roman" pitchFamily="18" charset="0"/>
            </a:endParaRPr>
          </a:p>
        </p:txBody>
      </p:sp>
      <p:pic>
        <p:nvPicPr>
          <p:cNvPr id="5" name="Picture 2" descr="C:\Users\user1\Downloads\new\Fig1_3_Vs_of_Big_Data.png"/>
          <p:cNvPicPr>
            <a:picLocks noChangeAspect="1" noChangeArrowheads="1"/>
          </p:cNvPicPr>
          <p:nvPr/>
        </p:nvPicPr>
        <p:blipFill>
          <a:blip r:embed="rId2"/>
          <a:srcRect/>
          <a:stretch>
            <a:fillRect/>
          </a:stretch>
        </p:blipFill>
        <p:spPr bwMode="auto">
          <a:xfrm>
            <a:off x="2699792" y="3140968"/>
            <a:ext cx="4536504" cy="2808312"/>
          </a:xfrm>
          <a:prstGeom prst="rect">
            <a:avLst/>
          </a:prstGeom>
          <a:noFill/>
        </p:spPr>
      </p:pic>
    </p:spTree>
    <p:extLst>
      <p:ext uri="{BB962C8B-B14F-4D97-AF65-F5344CB8AC3E}">
        <p14:creationId xmlns:p14="http://schemas.microsoft.com/office/powerpoint/2010/main" val="1881608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71600" y="188640"/>
            <a:ext cx="6566384" cy="710592"/>
          </a:xfrm>
        </p:spPr>
        <p:txBody>
          <a:bodyPr/>
          <a:lstStyle/>
          <a:p>
            <a:r>
              <a:rPr lang="en-IN" sz="3200" b="1" dirty="0" smtClean="0">
                <a:solidFill>
                  <a:srgbClr val="00B0F0"/>
                </a:solidFill>
                <a:latin typeface="Times New Roman" pitchFamily="18" charset="0"/>
                <a:cs typeface="Times New Roman" pitchFamily="18" charset="0"/>
              </a:rPr>
              <a:t>Research Study</a:t>
            </a:r>
            <a:r>
              <a:rPr lang="en-IN" sz="2400" dirty="0" smtClean="0">
                <a:solidFill>
                  <a:srgbClr val="00B0F0"/>
                </a:solidFill>
                <a:latin typeface="Times New Roman" pitchFamily="18" charset="0"/>
                <a:cs typeface="Times New Roman" pitchFamily="18" charset="0"/>
              </a:rPr>
              <a:t/>
            </a:r>
            <a:br>
              <a:rPr lang="en-IN" sz="2400" dirty="0" smtClean="0">
                <a:solidFill>
                  <a:srgbClr val="00B0F0"/>
                </a:solidFill>
                <a:latin typeface="Times New Roman" pitchFamily="18" charset="0"/>
                <a:cs typeface="Times New Roman" pitchFamily="18" charset="0"/>
              </a:rPr>
            </a:br>
            <a:endParaRPr lang="en-IN" sz="2400" dirty="0">
              <a:solidFill>
                <a:srgbClr val="00B0F0"/>
              </a:solidFill>
              <a:latin typeface="Times New Roman" pitchFamily="18" charset="0"/>
              <a:cs typeface="Times New Roman" pitchFamily="18" charset="0"/>
            </a:endParaRPr>
          </a:p>
        </p:txBody>
      </p:sp>
      <p:sp>
        <p:nvSpPr>
          <p:cNvPr id="7" name="Text Placeholder 6"/>
          <p:cNvSpPr>
            <a:spLocks noGrp="1"/>
          </p:cNvSpPr>
          <p:nvPr>
            <p:ph type="body"/>
          </p:nvPr>
        </p:nvSpPr>
        <p:spPr>
          <a:xfrm>
            <a:off x="899592" y="692696"/>
            <a:ext cx="7848872" cy="4275360"/>
          </a:xfrm>
        </p:spPr>
        <p:txBody>
          <a:bodyPr/>
          <a:lstStyle/>
          <a:p>
            <a:pPr marL="285750" indent="-285750" algn="just">
              <a:buFont typeface="Wingdings" pitchFamily="2" charset="2"/>
              <a:buChar char="ü"/>
            </a:pPr>
            <a:r>
              <a:rPr lang="en-IN" dirty="0" smtClean="0"/>
              <a:t>Research participants were cancer patients seeking medical care in medical centres in MCC, KMCT &amp; Palliative Care Included were cancer patients </a:t>
            </a:r>
          </a:p>
          <a:p>
            <a:pPr algn="just"/>
            <a:endParaRPr lang="en-IN" dirty="0" smtClean="0"/>
          </a:p>
          <a:p>
            <a:pPr marL="285750" indent="-285750" algn="just">
              <a:buFont typeface="Wingdings" pitchFamily="2" charset="2"/>
              <a:buChar char="ü"/>
            </a:pPr>
            <a:r>
              <a:rPr lang="en-IN" dirty="0" smtClean="0"/>
              <a:t>Delay in diagnosis &amp; treatment may affect the survival of cancer patients. The purpose of this study is to investigate delayed diagnosis &amp; treatment for cancer patients</a:t>
            </a:r>
          </a:p>
          <a:p>
            <a:pPr marL="285750" indent="-285750" algn="just">
              <a:buFont typeface="Wingdings" pitchFamily="2" charset="2"/>
              <a:buChar char="ü"/>
            </a:pPr>
            <a:endParaRPr lang="en-IN" dirty="0"/>
          </a:p>
          <a:p>
            <a:pPr marL="285750" indent="-285750" algn="just">
              <a:buFont typeface="Wingdings" pitchFamily="2" charset="2"/>
              <a:buChar char="ü"/>
            </a:pPr>
            <a:r>
              <a:rPr lang="en-IN" dirty="0" smtClean="0"/>
              <a:t>The delays in cancer diagnosis may occur throughout the diagnostic pathway: patient, primary care, and secondary care </a:t>
            </a:r>
          </a:p>
          <a:p>
            <a:pPr marL="285750" indent="-285750" algn="just">
              <a:buFont typeface="Wingdings" pitchFamily="2" charset="2"/>
              <a:buChar char="ü"/>
            </a:pPr>
            <a:endParaRPr lang="en-IN" dirty="0"/>
          </a:p>
          <a:p>
            <a:pPr marL="285750" indent="-285750" algn="just">
              <a:buFont typeface="Wingdings" pitchFamily="2" charset="2"/>
              <a:buChar char="ü"/>
            </a:pPr>
            <a:r>
              <a:rPr lang="en-IN" dirty="0" smtClean="0"/>
              <a:t>Patient delays may occur when the patient fails to recognise and act on suspicious cancer symptoms</a:t>
            </a:r>
          </a:p>
          <a:p>
            <a:pPr marL="285750" indent="-285750" algn="just">
              <a:buFont typeface="Wingdings" pitchFamily="2" charset="2"/>
              <a:buChar char="ü"/>
            </a:pPr>
            <a:endParaRPr lang="en-IN" dirty="0"/>
          </a:p>
          <a:p>
            <a:pPr marL="285750" indent="-285750" algn="just">
              <a:buFont typeface="Wingdings" pitchFamily="2" charset="2"/>
              <a:buChar char="ü"/>
            </a:pPr>
            <a:r>
              <a:rPr lang="en-IN" dirty="0" smtClean="0"/>
              <a:t>Primary care delays may occur in the recognition, investigation, and referral for symptoms suspicious of cancer</a:t>
            </a:r>
            <a:endParaRPr lang="en-IN" dirty="0" smtClean="0"/>
          </a:p>
          <a:p>
            <a:pPr algn="just"/>
            <a:endParaRPr lang="en-US" dirty="0" smtClean="0"/>
          </a:p>
        </p:txBody>
      </p:sp>
    </p:spTree>
    <p:extLst>
      <p:ext uri="{BB962C8B-B14F-4D97-AF65-F5344CB8AC3E}">
        <p14:creationId xmlns:p14="http://schemas.microsoft.com/office/powerpoint/2010/main" val="2662093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0"/>
            <a:ext cx="5846304" cy="422560"/>
          </a:xfrm>
        </p:spPr>
        <p:txBody>
          <a:bodyPr/>
          <a:lstStyle/>
          <a:p>
            <a:r>
              <a:rPr lang="en-IN" sz="3200" dirty="0" smtClean="0">
                <a:solidFill>
                  <a:srgbClr val="00B0F0"/>
                </a:solidFill>
                <a:latin typeface="Times New Roman" pitchFamily="18" charset="0"/>
                <a:cs typeface="Times New Roman" pitchFamily="18" charset="0"/>
              </a:rPr>
              <a:t>Research Study</a:t>
            </a:r>
            <a:endParaRPr lang="en-IN" sz="3200" dirty="0">
              <a:solidFill>
                <a:srgbClr val="00B0F0"/>
              </a:solidFill>
              <a:latin typeface="Times New Roman" pitchFamily="18" charset="0"/>
              <a:cs typeface="Times New Roman" pitchFamily="18" charset="0"/>
            </a:endParaRPr>
          </a:p>
        </p:txBody>
      </p:sp>
      <p:sp>
        <p:nvSpPr>
          <p:cNvPr id="3" name="Text Placeholder 2"/>
          <p:cNvSpPr>
            <a:spLocks noGrp="1"/>
          </p:cNvSpPr>
          <p:nvPr>
            <p:ph type="body"/>
          </p:nvPr>
        </p:nvSpPr>
        <p:spPr>
          <a:xfrm>
            <a:off x="1115616" y="692696"/>
            <a:ext cx="7668344" cy="5328592"/>
          </a:xfrm>
        </p:spPr>
        <p:txBody>
          <a:bodyPr/>
          <a:lstStyle/>
          <a:p>
            <a:pPr marL="285750" indent="-285750" algn="just">
              <a:buFont typeface="Wingdings" pitchFamily="2" charset="2"/>
              <a:buChar char="ü"/>
            </a:pPr>
            <a:r>
              <a:rPr lang="en-IN" dirty="0" smtClean="0"/>
              <a:t>Primary care physicians are expected to identify patients with possible cancer at an early stage, but the diagnosis of cancer is relatively uncommon for individual primary care physician as more than 80% of patients present with non-specific symptoms</a:t>
            </a:r>
          </a:p>
          <a:p>
            <a:pPr marL="285750" indent="-285750" algn="just">
              <a:buFont typeface="Wingdings" pitchFamily="2" charset="2"/>
              <a:buChar char="ü"/>
            </a:pPr>
            <a:endParaRPr lang="en-IN" dirty="0"/>
          </a:p>
          <a:p>
            <a:pPr marL="285750" indent="-285750" algn="just">
              <a:buFont typeface="Wingdings" pitchFamily="2" charset="2"/>
              <a:buChar char="ü"/>
            </a:pPr>
            <a:r>
              <a:rPr lang="en-IN" dirty="0" smtClean="0"/>
              <a:t>Indeed, the main concern of a primary care physician is to differentiate the minority of patients who need urgent attention from the majority of patients who are likely to have self-limiting conditions</a:t>
            </a:r>
          </a:p>
          <a:p>
            <a:pPr marL="285750" indent="-285750" algn="just">
              <a:buFont typeface="Wingdings" pitchFamily="2" charset="2"/>
              <a:buChar char="ü"/>
            </a:pPr>
            <a:endParaRPr lang="en-IN" dirty="0"/>
          </a:p>
          <a:p>
            <a:pPr marL="285750" indent="-285750" algn="just">
              <a:buFont typeface="Wingdings" pitchFamily="2" charset="2"/>
              <a:buChar char="ü"/>
            </a:pPr>
            <a:r>
              <a:rPr lang="en-IN" dirty="0" smtClean="0"/>
              <a:t>In </a:t>
            </a:r>
            <a:r>
              <a:rPr lang="en-IN" dirty="0"/>
              <a:t>the hospital, delays can be due to the doctors delay in making a diagnosis and starting treatment. A doctors delay in making a diagnosis is defined as the time taken from primary care referral to </a:t>
            </a:r>
            <a:r>
              <a:rPr lang="en-IN" dirty="0" smtClean="0"/>
              <a:t>diagnosis</a:t>
            </a:r>
          </a:p>
          <a:p>
            <a:pPr marL="285750" indent="-285750" algn="just">
              <a:buFont typeface="Wingdings" pitchFamily="2" charset="2"/>
              <a:buChar char="ü"/>
            </a:pPr>
            <a:endParaRPr lang="en-IN" dirty="0"/>
          </a:p>
          <a:p>
            <a:pPr marL="285750" indent="-285750" algn="just">
              <a:buFont typeface="Wingdings" pitchFamily="2" charset="2"/>
              <a:buChar char="ü"/>
            </a:pPr>
            <a:r>
              <a:rPr lang="en-IN" dirty="0" smtClean="0"/>
              <a:t>Delay </a:t>
            </a:r>
            <a:r>
              <a:rPr lang="en-IN" dirty="0"/>
              <a:t>of treatment is defined as the interval between diagnosis and the start of </a:t>
            </a:r>
            <a:r>
              <a:rPr lang="en-IN" dirty="0" smtClean="0"/>
              <a:t>treatment. Considerable </a:t>
            </a:r>
            <a:r>
              <a:rPr lang="en-IN" dirty="0"/>
              <a:t>diagnostic delay might occur if several invasive procedures are needed to confirm the diagnosis and the </a:t>
            </a:r>
            <a:r>
              <a:rPr lang="en-IN" dirty="0" smtClean="0"/>
              <a:t>	suitability </a:t>
            </a:r>
            <a:r>
              <a:rPr lang="en-IN" dirty="0"/>
              <a:t>for surgical treatment</a:t>
            </a:r>
            <a:endParaRPr lang="en-IN" dirty="0" smtClean="0"/>
          </a:p>
          <a:p>
            <a:endParaRPr lang="en-IN" dirty="0"/>
          </a:p>
        </p:txBody>
      </p:sp>
    </p:spTree>
    <p:extLst>
      <p:ext uri="{BB962C8B-B14F-4D97-AF65-F5344CB8AC3E}">
        <p14:creationId xmlns:p14="http://schemas.microsoft.com/office/powerpoint/2010/main" val="13104655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74680"/>
            <a:ext cx="7562200" cy="1142640"/>
          </a:xfrm>
        </p:spPr>
        <p:txBody>
          <a:bodyPr/>
          <a:lstStyle/>
          <a:p>
            <a:pPr algn="ctr"/>
            <a:r>
              <a:rPr lang="en-US" sz="2800" b="1" dirty="0" smtClean="0">
                <a:solidFill>
                  <a:srgbClr val="00B0F0"/>
                </a:solidFill>
                <a:latin typeface="Times New Roman" pitchFamily="18" charset="0"/>
                <a:cs typeface="Times New Roman" pitchFamily="18" charset="0"/>
              </a:rPr>
              <a:t>Dataset Modules (Data Simulation)</a:t>
            </a:r>
            <a:endParaRPr lang="en-IN" sz="2800" b="1" dirty="0">
              <a:solidFill>
                <a:srgbClr val="00B0F0"/>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9724"/>
            <a:ext cx="9144000" cy="5248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395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85776"/>
            <a:ext cx="6710400" cy="1142640"/>
          </a:xfrm>
        </p:spPr>
        <p:txBody>
          <a:bodyPr/>
          <a:lstStyle/>
          <a:p>
            <a:pPr algn="ctr"/>
            <a:r>
              <a:rPr lang="en-US" sz="3600" b="1" strike="noStrike" spc="-1" dirty="0" smtClean="0">
                <a:solidFill>
                  <a:srgbClr val="00B0F0"/>
                </a:solidFill>
                <a:uFill>
                  <a:solidFill>
                    <a:srgbClr val="FFFFFF"/>
                  </a:solidFill>
                </a:uFill>
                <a:latin typeface="Times New Roman"/>
              </a:rPr>
              <a:t>Research Methodologies</a:t>
            </a:r>
            <a:endParaRPr lang="en-GB" sz="3600" dirty="0">
              <a:solidFill>
                <a:srgbClr val="00B0F0"/>
              </a:solidFill>
            </a:endParaRPr>
          </a:p>
        </p:txBody>
      </p:sp>
      <p:sp>
        <p:nvSpPr>
          <p:cNvPr id="4" name="TextBox 3"/>
          <p:cNvSpPr txBox="1"/>
          <p:nvPr/>
        </p:nvSpPr>
        <p:spPr>
          <a:xfrm>
            <a:off x="528437" y="3992409"/>
            <a:ext cx="8868099" cy="1569660"/>
          </a:xfrm>
          <a:prstGeom prst="rect">
            <a:avLst/>
          </a:prstGeom>
          <a:noFill/>
        </p:spPr>
        <p:txBody>
          <a:bodyPr wrap="square" rtlCol="0">
            <a:spAutoFit/>
          </a:bodyPr>
          <a:lstStyle/>
          <a:p>
            <a:r>
              <a:rPr lang="en-US" sz="1200" dirty="0" smtClean="0">
                <a:latin typeface="Times New Roman" pitchFamily="18" charset="0"/>
                <a:cs typeface="Times New Roman" pitchFamily="18" charset="0"/>
              </a:rPr>
              <a:t>NHS </a:t>
            </a:r>
            <a:r>
              <a:rPr lang="en-US" sz="1200" dirty="0" smtClean="0">
                <a:latin typeface="Times New Roman" pitchFamily="18" charset="0"/>
                <a:cs typeface="Times New Roman" pitchFamily="18" charset="0"/>
              </a:rPr>
              <a:t>NUMBER</a:t>
            </a:r>
            <a:r>
              <a:rPr lang="en-GB" sz="1200" dirty="0">
                <a:latin typeface="Times New Roman" pitchFamily="18" charset="0"/>
                <a:cs typeface="Times New Roman" pitchFamily="18" charset="0"/>
              </a:rPr>
              <a:t>	</a:t>
            </a:r>
            <a:r>
              <a:rPr lang="en-GB" sz="1200" dirty="0" smtClean="0">
                <a:latin typeface="Times New Roman" pitchFamily="18" charset="0"/>
                <a:cs typeface="Times New Roman" pitchFamily="18" charset="0"/>
              </a:rPr>
              <a:t>			</a:t>
            </a:r>
            <a:r>
              <a:rPr lang="en-US" sz="1200" dirty="0" smtClean="0">
                <a:latin typeface="Times New Roman" pitchFamily="18" charset="0"/>
                <a:cs typeface="Times New Roman" pitchFamily="18" charset="0"/>
              </a:rPr>
              <a:t>LOCAL </a:t>
            </a:r>
            <a:r>
              <a:rPr lang="en-US" sz="1200" dirty="0" smtClean="0">
                <a:latin typeface="Times New Roman" pitchFamily="18" charset="0"/>
                <a:cs typeface="Times New Roman" pitchFamily="18" charset="0"/>
              </a:rPr>
              <a:t>PATIENT </a:t>
            </a:r>
            <a:r>
              <a:rPr lang="en-US" sz="1200" dirty="0" smtClean="0">
                <a:latin typeface="Times New Roman" pitchFamily="18" charset="0"/>
                <a:cs typeface="Times New Roman" pitchFamily="18" charset="0"/>
              </a:rPr>
              <a:t>IDENTIFIER</a:t>
            </a:r>
            <a:r>
              <a:rPr lang="en-GB" sz="1200" dirty="0">
                <a:latin typeface="Times New Roman" pitchFamily="18" charset="0"/>
                <a:cs typeface="Times New Roman" pitchFamily="18" charset="0"/>
              </a:rPr>
              <a:t>	</a:t>
            </a:r>
            <a:endParaRPr lang="en-GB" sz="1200" dirty="0" smtClean="0">
              <a:latin typeface="Times New Roman" pitchFamily="18" charset="0"/>
              <a:cs typeface="Times New Roman" pitchFamily="18" charset="0"/>
            </a:endParaRPr>
          </a:p>
          <a:p>
            <a:r>
              <a:rPr lang="en-US" sz="1200" dirty="0" smtClean="0">
                <a:latin typeface="Times New Roman" pitchFamily="18" charset="0"/>
                <a:cs typeface="Times New Roman" pitchFamily="18" charset="0"/>
              </a:rPr>
              <a:t>ORGANISATION </a:t>
            </a:r>
            <a:r>
              <a:rPr lang="en-US" sz="1200" dirty="0" smtClean="0">
                <a:latin typeface="Times New Roman" pitchFamily="18" charset="0"/>
                <a:cs typeface="Times New Roman" pitchFamily="18" charset="0"/>
              </a:rPr>
              <a:t>CODE (CODE OF </a:t>
            </a:r>
            <a:r>
              <a:rPr lang="en-US" sz="1200" dirty="0" smtClean="0">
                <a:latin typeface="Times New Roman" pitchFamily="18" charset="0"/>
                <a:cs typeface="Times New Roman" pitchFamily="18" charset="0"/>
              </a:rPr>
              <a:t>PROVIDER)</a:t>
            </a:r>
            <a:r>
              <a:rPr lang="en-GB" sz="1200" dirty="0">
                <a:latin typeface="Times New Roman" pitchFamily="18" charset="0"/>
                <a:cs typeface="Times New Roman" pitchFamily="18" charset="0"/>
              </a:rPr>
              <a:t>	</a:t>
            </a:r>
            <a:r>
              <a:rPr lang="en-GB" sz="1200" dirty="0" smtClean="0">
                <a:latin typeface="Times New Roman" pitchFamily="18" charset="0"/>
                <a:cs typeface="Times New Roman" pitchFamily="18" charset="0"/>
              </a:rPr>
              <a:t>	</a:t>
            </a:r>
            <a:r>
              <a:rPr lang="en-US" sz="1200" dirty="0" smtClean="0">
                <a:latin typeface="Times New Roman" pitchFamily="18" charset="0"/>
                <a:cs typeface="Times New Roman" pitchFamily="18" charset="0"/>
              </a:rPr>
              <a:t>CARE </a:t>
            </a:r>
            <a:r>
              <a:rPr lang="en-US" sz="1200" dirty="0" smtClean="0">
                <a:latin typeface="Times New Roman" pitchFamily="18" charset="0"/>
                <a:cs typeface="Times New Roman" pitchFamily="18" charset="0"/>
              </a:rPr>
              <a:t>SPELL </a:t>
            </a:r>
            <a:r>
              <a:rPr lang="en-US" sz="1200" dirty="0" smtClean="0">
                <a:latin typeface="Times New Roman" pitchFamily="18" charset="0"/>
                <a:cs typeface="Times New Roman" pitchFamily="18" charset="0"/>
              </a:rPr>
              <a:t>IDENTIFIER</a:t>
            </a:r>
            <a:r>
              <a:rPr lang="en-GB" sz="1200" dirty="0">
                <a:latin typeface="Times New Roman" pitchFamily="18" charset="0"/>
                <a:cs typeface="Times New Roman" pitchFamily="18" charset="0"/>
              </a:rPr>
              <a:t>	</a:t>
            </a:r>
            <a:r>
              <a:rPr lang="en-GB" sz="1200" dirty="0" smtClean="0">
                <a:latin typeface="Times New Roman" pitchFamily="18" charset="0"/>
                <a:cs typeface="Times New Roman" pitchFamily="18" charset="0"/>
              </a:rPr>
              <a:t>	</a:t>
            </a:r>
          </a:p>
          <a:p>
            <a:r>
              <a:rPr lang="en-US" sz="1200" dirty="0" smtClean="0">
                <a:latin typeface="Times New Roman" pitchFamily="18" charset="0"/>
                <a:cs typeface="Times New Roman" pitchFamily="18" charset="0"/>
              </a:rPr>
              <a:t>PERSON </a:t>
            </a:r>
            <a:r>
              <a:rPr lang="en-US" sz="1200" dirty="0" smtClean="0">
                <a:latin typeface="Times New Roman" pitchFamily="18" charset="0"/>
                <a:cs typeface="Times New Roman" pitchFamily="18" charset="0"/>
              </a:rPr>
              <a:t>FAMILY </a:t>
            </a:r>
            <a:r>
              <a:rPr lang="en-US" sz="1200" dirty="0" smtClean="0">
                <a:latin typeface="Times New Roman" pitchFamily="18" charset="0"/>
                <a:cs typeface="Times New Roman" pitchFamily="18" charset="0"/>
              </a:rPr>
              <a:t>NAME			</a:t>
            </a:r>
            <a:r>
              <a:rPr lang="en-GB"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PATIENT </a:t>
            </a:r>
            <a:r>
              <a:rPr lang="en-US" sz="1200" dirty="0" smtClean="0">
                <a:latin typeface="Times New Roman" pitchFamily="18" charset="0"/>
                <a:cs typeface="Times New Roman" pitchFamily="18" charset="0"/>
              </a:rPr>
              <a:t>USUAL ADDRESS (AT DIAGNOSIS)</a:t>
            </a:r>
            <a:endParaRPr lang="en-GB" sz="1200" dirty="0" smtClean="0">
              <a:latin typeface="Times New Roman" pitchFamily="18" charset="0"/>
              <a:cs typeface="Times New Roman" pitchFamily="18" charset="0"/>
            </a:endParaRPr>
          </a:p>
          <a:p>
            <a:r>
              <a:rPr lang="en-US" sz="1200" dirty="0" smtClean="0">
                <a:latin typeface="Times New Roman" pitchFamily="18" charset="0"/>
                <a:cs typeface="Times New Roman" pitchFamily="18" charset="0"/>
              </a:rPr>
              <a:t>POSTCODE OF USUAL ADDRESS (AT </a:t>
            </a:r>
            <a:r>
              <a:rPr lang="en-US" sz="1200" dirty="0" smtClean="0">
                <a:latin typeface="Times New Roman" pitchFamily="18" charset="0"/>
                <a:cs typeface="Times New Roman" pitchFamily="18" charset="0"/>
              </a:rPr>
              <a:t>DIAGNOSIS)</a:t>
            </a:r>
            <a:r>
              <a:rPr lang="en-GB" sz="1200" dirty="0">
                <a:latin typeface="Times New Roman" pitchFamily="18" charset="0"/>
                <a:cs typeface="Times New Roman" pitchFamily="18" charset="0"/>
              </a:rPr>
              <a:t>	</a:t>
            </a:r>
            <a:r>
              <a:rPr lang="en-GB" sz="1200" dirty="0" smtClean="0">
                <a:latin typeface="Times New Roman" pitchFamily="18" charset="0"/>
                <a:cs typeface="Times New Roman" pitchFamily="18" charset="0"/>
              </a:rPr>
              <a:t>	</a:t>
            </a:r>
            <a:r>
              <a:rPr lang="en-US" sz="1200" dirty="0" smtClean="0">
                <a:latin typeface="Times New Roman" pitchFamily="18" charset="0"/>
                <a:cs typeface="Times New Roman" pitchFamily="18" charset="0"/>
              </a:rPr>
              <a:t>SEX</a:t>
            </a:r>
            <a:endParaRPr lang="en-GB" sz="1200" dirty="0" smtClean="0">
              <a:latin typeface="Times New Roman" pitchFamily="18" charset="0"/>
              <a:cs typeface="Times New Roman" pitchFamily="18" charset="0"/>
            </a:endParaRPr>
          </a:p>
          <a:p>
            <a:r>
              <a:rPr lang="en-US" sz="1200" dirty="0" smtClean="0">
                <a:latin typeface="Times New Roman" pitchFamily="18" charset="0"/>
                <a:cs typeface="Times New Roman" pitchFamily="18" charset="0"/>
              </a:rPr>
              <a:t>BIRTH </a:t>
            </a:r>
            <a:r>
              <a:rPr lang="en-US" sz="1200" dirty="0" smtClean="0">
                <a:latin typeface="Times New Roman" pitchFamily="18" charset="0"/>
                <a:cs typeface="Times New Roman" pitchFamily="18" charset="0"/>
              </a:rPr>
              <a:t>DATE</a:t>
            </a:r>
            <a:r>
              <a:rPr lang="en-GB" sz="1200" dirty="0">
                <a:latin typeface="Times New Roman" pitchFamily="18" charset="0"/>
                <a:cs typeface="Times New Roman" pitchFamily="18" charset="0"/>
              </a:rPr>
              <a:t>	</a:t>
            </a:r>
            <a:r>
              <a:rPr lang="en-GB" sz="1200" dirty="0" smtClean="0">
                <a:latin typeface="Times New Roman" pitchFamily="18" charset="0"/>
                <a:cs typeface="Times New Roman" pitchFamily="18" charset="0"/>
              </a:rPr>
              <a:t>			</a:t>
            </a:r>
            <a:r>
              <a:rPr lang="en-GB"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GMP </a:t>
            </a:r>
            <a:r>
              <a:rPr lang="en-US" sz="1200" dirty="0" smtClean="0">
                <a:latin typeface="Times New Roman" pitchFamily="18" charset="0"/>
                <a:cs typeface="Times New Roman" pitchFamily="18" charset="0"/>
              </a:rPr>
              <a:t>(CODE OF REGISTERED OR REFERRING </a:t>
            </a:r>
            <a:r>
              <a:rPr lang="en-US" sz="1200" dirty="0" smtClean="0">
                <a:latin typeface="Times New Roman" pitchFamily="18" charset="0"/>
                <a:cs typeface="Times New Roman" pitchFamily="18" charset="0"/>
              </a:rPr>
              <a:t>GMP)</a:t>
            </a:r>
            <a:r>
              <a:rPr lang="en-GB" sz="1200" dirty="0">
                <a:latin typeface="Times New Roman" pitchFamily="18" charset="0"/>
                <a:cs typeface="Times New Roman" pitchFamily="18" charset="0"/>
              </a:rPr>
              <a:t>	</a:t>
            </a:r>
            <a:endParaRPr lang="en-GB" sz="1200" dirty="0" smtClean="0">
              <a:latin typeface="Times New Roman" pitchFamily="18" charset="0"/>
              <a:cs typeface="Times New Roman" pitchFamily="18" charset="0"/>
            </a:endParaRPr>
          </a:p>
          <a:p>
            <a:r>
              <a:rPr lang="en-US" sz="1200" dirty="0" smtClean="0">
                <a:latin typeface="Times New Roman" pitchFamily="18" charset="0"/>
                <a:cs typeface="Times New Roman" pitchFamily="18" charset="0"/>
              </a:rPr>
              <a:t>CODE </a:t>
            </a:r>
            <a:r>
              <a:rPr lang="en-US" sz="1200" dirty="0" smtClean="0">
                <a:latin typeface="Times New Roman" pitchFamily="18" charset="0"/>
                <a:cs typeface="Times New Roman" pitchFamily="18" charset="0"/>
              </a:rPr>
              <a:t>OF GP PRACTICE (REGISTERED </a:t>
            </a:r>
            <a:r>
              <a:rPr lang="en-US" sz="1200" dirty="0" smtClean="0">
                <a:latin typeface="Times New Roman" pitchFamily="18" charset="0"/>
                <a:cs typeface="Times New Roman" pitchFamily="18" charset="0"/>
              </a:rPr>
              <a:t>GMP)</a:t>
            </a:r>
            <a:r>
              <a:rPr lang="en-GB" sz="1200" dirty="0">
                <a:latin typeface="Times New Roman" pitchFamily="18" charset="0"/>
                <a:cs typeface="Times New Roman" pitchFamily="18" charset="0"/>
              </a:rPr>
              <a:t>	</a:t>
            </a:r>
            <a:r>
              <a:rPr lang="en-GB" sz="1200" dirty="0" smtClean="0">
                <a:latin typeface="Times New Roman" pitchFamily="18" charset="0"/>
                <a:cs typeface="Times New Roman" pitchFamily="18" charset="0"/>
              </a:rPr>
              <a:t>	</a:t>
            </a:r>
            <a:r>
              <a:rPr lang="en-US" sz="1200" dirty="0" smtClean="0">
                <a:latin typeface="Times New Roman" pitchFamily="18" charset="0"/>
                <a:cs typeface="Times New Roman" pitchFamily="18" charset="0"/>
              </a:rPr>
              <a:t>ORGANISATION </a:t>
            </a:r>
            <a:r>
              <a:rPr lang="en-US" sz="1200" dirty="0" smtClean="0">
                <a:latin typeface="Times New Roman" pitchFamily="18" charset="0"/>
                <a:cs typeface="Times New Roman" pitchFamily="18" charset="0"/>
              </a:rPr>
              <a:t>CODE (RESPONSIBLE </a:t>
            </a:r>
            <a:r>
              <a:rPr lang="en-US" sz="1200" dirty="0" smtClean="0">
                <a:latin typeface="Times New Roman" pitchFamily="18" charset="0"/>
                <a:cs typeface="Times New Roman" pitchFamily="18" charset="0"/>
              </a:rPr>
              <a:t>PCT)</a:t>
            </a:r>
            <a:r>
              <a:rPr lang="en-GB" sz="1200" dirty="0">
                <a:latin typeface="Times New Roman" pitchFamily="18" charset="0"/>
                <a:cs typeface="Times New Roman" pitchFamily="18" charset="0"/>
              </a:rPr>
              <a:t>	</a:t>
            </a:r>
            <a:r>
              <a:rPr lang="en-GB" sz="1200" dirty="0" smtClean="0">
                <a:latin typeface="Times New Roman" pitchFamily="18" charset="0"/>
                <a:cs typeface="Times New Roman" pitchFamily="18" charset="0"/>
              </a:rPr>
              <a:t>					</a:t>
            </a:r>
            <a:r>
              <a:rPr lang="en-US" sz="1200" dirty="0" smtClean="0">
                <a:latin typeface="Times New Roman" pitchFamily="18" charset="0"/>
                <a:cs typeface="Times New Roman" pitchFamily="18" charset="0"/>
              </a:rPr>
              <a:t>ETHNIC </a:t>
            </a:r>
            <a:r>
              <a:rPr lang="en-US" sz="1200" dirty="0" smtClean="0">
                <a:latin typeface="Times New Roman" pitchFamily="18" charset="0"/>
                <a:cs typeface="Times New Roman" pitchFamily="18" charset="0"/>
              </a:rPr>
              <a:t>CATEGORY</a:t>
            </a:r>
            <a:endParaRPr lang="en-GB" sz="1200" dirty="0" smtClean="0">
              <a:latin typeface="Times New Roman" pitchFamily="18" charset="0"/>
              <a:cs typeface="Times New Roman" pitchFamily="18" charset="0"/>
            </a:endParaRPr>
          </a:p>
          <a:p>
            <a:endParaRPr lang="en-GB" sz="1200" dirty="0" smtClean="0">
              <a:latin typeface="Times New Roman"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0" y="714356"/>
            <a:ext cx="4714875" cy="2928958"/>
          </a:xfrm>
          <a:prstGeom prst="rect">
            <a:avLst/>
          </a:prstGeom>
          <a:noFill/>
          <a:ln>
            <a:noFill/>
          </a:ln>
        </p:spPr>
      </p:pic>
      <p:pic>
        <p:nvPicPr>
          <p:cNvPr id="8" name="Picture 7" descr="D:\project report\1st pages\demographics1.png"/>
          <p:cNvPicPr/>
          <p:nvPr/>
        </p:nvPicPr>
        <p:blipFill>
          <a:blip r:embed="rId3"/>
          <a:srcRect/>
          <a:stretch>
            <a:fillRect/>
          </a:stretch>
        </p:blipFill>
        <p:spPr bwMode="auto">
          <a:xfrm>
            <a:off x="4857752" y="714356"/>
            <a:ext cx="3857652" cy="2857520"/>
          </a:xfrm>
          <a:prstGeom prst="rect">
            <a:avLst/>
          </a:prstGeom>
          <a:noFill/>
          <a:ln w="9525">
            <a:noFill/>
            <a:miter lim="800000"/>
            <a:headEnd/>
            <a:tailEnd/>
          </a:ln>
        </p:spPr>
      </p:pic>
      <p:sp>
        <p:nvSpPr>
          <p:cNvPr id="6" name="TextBox 5"/>
          <p:cNvSpPr txBox="1"/>
          <p:nvPr/>
        </p:nvSpPr>
        <p:spPr>
          <a:xfrm>
            <a:off x="571472" y="3714752"/>
            <a:ext cx="2786082" cy="307777"/>
          </a:xfrm>
          <a:prstGeom prst="rect">
            <a:avLst/>
          </a:prstGeom>
          <a:noFill/>
        </p:spPr>
        <p:txBody>
          <a:bodyPr wrap="square" rtlCol="0">
            <a:spAutoFit/>
          </a:bodyPr>
          <a:lstStyle/>
          <a:p>
            <a:r>
              <a:rPr lang="en-GB" sz="1400" b="1" dirty="0" smtClean="0"/>
              <a:t>DEMOGRAPHICS DATASET</a:t>
            </a:r>
            <a:endParaRPr lang="en-GB" sz="1400" b="1" dirty="0"/>
          </a:p>
        </p:txBody>
      </p:sp>
      <p:sp>
        <p:nvSpPr>
          <p:cNvPr id="9" name="TextBox 8"/>
          <p:cNvSpPr txBox="1"/>
          <p:nvPr/>
        </p:nvSpPr>
        <p:spPr>
          <a:xfrm>
            <a:off x="5286380" y="3714752"/>
            <a:ext cx="2786082" cy="307777"/>
          </a:xfrm>
          <a:prstGeom prst="rect">
            <a:avLst/>
          </a:prstGeom>
          <a:noFill/>
        </p:spPr>
        <p:txBody>
          <a:bodyPr wrap="square" rtlCol="0">
            <a:spAutoFit/>
          </a:bodyPr>
          <a:lstStyle/>
          <a:p>
            <a:r>
              <a:rPr lang="en-GB" sz="1400" b="1" dirty="0" smtClean="0"/>
              <a:t>DEMOGRAPHICS PLOTS</a:t>
            </a:r>
            <a:endParaRPr lang="en-GB" sz="1400" b="1" dirty="0"/>
          </a:p>
        </p:txBody>
      </p:sp>
      <p:sp>
        <p:nvSpPr>
          <p:cNvPr id="11" name="TextBox 9"/>
          <p:cNvSpPr txBox="1"/>
          <p:nvPr/>
        </p:nvSpPr>
        <p:spPr>
          <a:xfrm>
            <a:off x="2987824" y="5562069"/>
            <a:ext cx="278608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b="1" dirty="0" smtClean="0"/>
              <a:t>DEMOGRAPHICS SCHEMA </a:t>
            </a:r>
            <a:endParaRPr lang="en-GB" sz="1400" b="1" dirty="0"/>
          </a:p>
        </p:txBody>
      </p:sp>
    </p:spTree>
    <p:extLst>
      <p:ext uri="{BB962C8B-B14F-4D97-AF65-F5344CB8AC3E}">
        <p14:creationId xmlns:p14="http://schemas.microsoft.com/office/powerpoint/2010/main" val="990640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3568" y="1568"/>
            <a:ext cx="6305142" cy="596216"/>
          </a:xfrm>
        </p:spPr>
        <p:txBody>
          <a:bodyPr/>
          <a:lstStyle/>
          <a:p>
            <a:pPr algn="ctr"/>
            <a:r>
              <a:rPr lang="en-US" sz="3600" b="1" strike="noStrike" spc="-1" dirty="0" smtClean="0">
                <a:solidFill>
                  <a:srgbClr val="00B0F0"/>
                </a:solidFill>
                <a:uFill>
                  <a:solidFill>
                    <a:srgbClr val="FFFFFF"/>
                  </a:solidFill>
                </a:uFill>
                <a:latin typeface="Times New Roman"/>
              </a:rPr>
              <a:t>Research Methodologies</a:t>
            </a:r>
            <a:endParaRPr lang="en-GB" sz="3600" dirty="0">
              <a:solidFill>
                <a:srgbClr val="00B0F0"/>
              </a:solidFill>
            </a:endParaRPr>
          </a:p>
        </p:txBody>
      </p:sp>
      <p:sp>
        <p:nvSpPr>
          <p:cNvPr id="5" name="TextBox 4"/>
          <p:cNvSpPr txBox="1"/>
          <p:nvPr/>
        </p:nvSpPr>
        <p:spPr>
          <a:xfrm>
            <a:off x="514792" y="501840"/>
            <a:ext cx="7858180" cy="1107996"/>
          </a:xfrm>
          <a:prstGeom prst="rect">
            <a:avLst/>
          </a:prstGeom>
          <a:noFill/>
        </p:spPr>
        <p:txBody>
          <a:bodyPr wrap="square" rtlCol="0">
            <a:spAutoFit/>
          </a:bodyPr>
          <a:lstStyle/>
          <a:p>
            <a:endParaRPr lang="en-US" sz="2200" spc="-1" dirty="0" smtClean="0">
              <a:solidFill>
                <a:srgbClr val="000000"/>
              </a:solidFill>
              <a:uFill>
                <a:solidFill>
                  <a:srgbClr val="FFFFFF"/>
                </a:solidFill>
              </a:uFill>
              <a:latin typeface="Times New Roman" pitchFamily="18" charset="0"/>
              <a:cs typeface="Times New Roman" pitchFamily="18" charset="0"/>
            </a:endParaRPr>
          </a:p>
          <a:p>
            <a:r>
              <a:rPr lang="en-US" sz="2200" spc="-1" dirty="0" smtClean="0">
                <a:solidFill>
                  <a:srgbClr val="000000"/>
                </a:solidFill>
                <a:uFill>
                  <a:solidFill>
                    <a:srgbClr val="FFFFFF"/>
                  </a:solidFill>
                </a:uFill>
                <a:latin typeface="Times New Roman" pitchFamily="18" charset="0"/>
                <a:cs typeface="Times New Roman" pitchFamily="18" charset="0"/>
              </a:rPr>
              <a:t>Plotting of Graphs on Data set of Time Delay Analysis Using  Pandas, </a:t>
            </a:r>
            <a:r>
              <a:rPr lang="en-US" sz="2200" spc="-1" dirty="0" err="1" smtClean="0">
                <a:solidFill>
                  <a:srgbClr val="000000"/>
                </a:solidFill>
                <a:uFill>
                  <a:solidFill>
                    <a:srgbClr val="FFFFFF"/>
                  </a:solidFill>
                </a:uFill>
                <a:latin typeface="Times New Roman" pitchFamily="18" charset="0"/>
                <a:cs typeface="Times New Roman" pitchFamily="18" charset="0"/>
              </a:rPr>
              <a:t>Matplotlib</a:t>
            </a:r>
            <a:r>
              <a:rPr lang="en-US" sz="2200" spc="-1" dirty="0" smtClean="0">
                <a:solidFill>
                  <a:srgbClr val="000000"/>
                </a:solidFill>
                <a:uFill>
                  <a:solidFill>
                    <a:srgbClr val="FFFFFF"/>
                  </a:solidFill>
                </a:uFill>
                <a:latin typeface="Times New Roman" pitchFamily="18" charset="0"/>
                <a:cs typeface="Times New Roman" pitchFamily="18" charset="0"/>
              </a:rPr>
              <a:t> and </a:t>
            </a:r>
            <a:r>
              <a:rPr lang="en-US" sz="2200" spc="-1" dirty="0" err="1" smtClean="0">
                <a:solidFill>
                  <a:srgbClr val="000000"/>
                </a:solidFill>
                <a:uFill>
                  <a:solidFill>
                    <a:srgbClr val="FFFFFF"/>
                  </a:solidFill>
                </a:uFill>
                <a:latin typeface="Times New Roman" pitchFamily="18" charset="0"/>
                <a:cs typeface="Times New Roman" pitchFamily="18" charset="0"/>
              </a:rPr>
              <a:t>Seaborn</a:t>
            </a:r>
            <a:r>
              <a:rPr lang="en-US" sz="2200" spc="-1" dirty="0" smtClean="0">
                <a:solidFill>
                  <a:srgbClr val="000000"/>
                </a:solidFill>
                <a:uFill>
                  <a:solidFill>
                    <a:srgbClr val="FFFFFF"/>
                  </a:solidFill>
                </a:uFill>
                <a:latin typeface="Times New Roman" pitchFamily="18" charset="0"/>
                <a:cs typeface="Times New Roman" pitchFamily="18" charset="0"/>
              </a:rPr>
              <a:t> in python</a:t>
            </a:r>
            <a:r>
              <a:rPr lang="en-US" sz="2200" b="1" spc="-1" dirty="0" smtClean="0">
                <a:solidFill>
                  <a:srgbClr val="000000"/>
                </a:solidFill>
                <a:uFill>
                  <a:solidFill>
                    <a:srgbClr val="FFFFFF"/>
                  </a:solidFill>
                </a:uFill>
                <a:latin typeface="Calibri"/>
              </a:rPr>
              <a:t>.</a:t>
            </a:r>
            <a:endParaRPr lang="en-US" sz="2200" b="1" spc="-1" dirty="0" smtClean="0">
              <a:solidFill>
                <a:srgbClr val="000000"/>
              </a:solidFill>
              <a:uFill>
                <a:solidFill>
                  <a:srgbClr val="FFFFFF"/>
                </a:solidFill>
              </a:uFill>
              <a:latin typeface="Calibri"/>
            </a:endParaRPr>
          </a:p>
        </p:txBody>
      </p:sp>
      <p:pic>
        <p:nvPicPr>
          <p:cNvPr id="7" name="Picture 6" descr="D:\project report\1st pages\demographics1.png"/>
          <p:cNvPicPr/>
          <p:nvPr/>
        </p:nvPicPr>
        <p:blipFill>
          <a:blip r:embed="rId2"/>
          <a:srcRect/>
          <a:stretch>
            <a:fillRect/>
          </a:stretch>
        </p:blipFill>
        <p:spPr bwMode="auto">
          <a:xfrm>
            <a:off x="0" y="2009758"/>
            <a:ext cx="4643438" cy="4155546"/>
          </a:xfrm>
          <a:prstGeom prst="rect">
            <a:avLst/>
          </a:prstGeom>
          <a:noFill/>
          <a:ln w="9525">
            <a:noFill/>
            <a:miter lim="800000"/>
            <a:headEnd/>
            <a:tailEnd/>
          </a:ln>
        </p:spPr>
      </p:pic>
      <p:sp>
        <p:nvSpPr>
          <p:cNvPr id="8" name="Rectangle 7"/>
          <p:cNvSpPr/>
          <p:nvPr/>
        </p:nvSpPr>
        <p:spPr>
          <a:xfrm>
            <a:off x="3375863" y="1628032"/>
            <a:ext cx="2441694" cy="369332"/>
          </a:xfrm>
          <a:prstGeom prst="rect">
            <a:avLst/>
          </a:prstGeom>
        </p:spPr>
        <p:txBody>
          <a:bodyPr wrap="none">
            <a:spAutoFit/>
          </a:bodyPr>
          <a:lstStyle/>
          <a:p>
            <a:r>
              <a:rPr lang="en-US" dirty="0" smtClean="0"/>
              <a:t> </a:t>
            </a:r>
            <a:r>
              <a:rPr lang="en-US" dirty="0" smtClean="0"/>
              <a:t>Demographics </a:t>
            </a:r>
            <a:r>
              <a:rPr lang="en-US" dirty="0" smtClean="0"/>
              <a:t> Plots </a:t>
            </a:r>
            <a:endParaRPr lang="en-GB" dirty="0"/>
          </a:p>
        </p:txBody>
      </p:sp>
      <p:pic>
        <p:nvPicPr>
          <p:cNvPr id="9" name="Picture 8" descr="C:\Users\LENOVO\Desktop\MCC\Final Dataset_01012018\Second Level Delay\out.png"/>
          <p:cNvPicPr/>
          <p:nvPr/>
        </p:nvPicPr>
        <p:blipFill>
          <a:blip r:embed="rId3">
            <a:extLst>
              <a:ext uri="{28A0092B-C50C-407E-A947-70E740481C1C}">
                <a14:useLocalDpi xmlns:a14="http://schemas.microsoft.com/office/drawing/2010/main" val="0"/>
              </a:ext>
            </a:extLst>
          </a:blip>
          <a:srcRect/>
          <a:stretch>
            <a:fillRect/>
          </a:stretch>
        </p:blipFill>
        <p:spPr bwMode="auto">
          <a:xfrm>
            <a:off x="4564650" y="2009758"/>
            <a:ext cx="4579350" cy="4155546"/>
          </a:xfrm>
          <a:prstGeom prst="rect">
            <a:avLst/>
          </a:prstGeom>
          <a:noFill/>
          <a:ln>
            <a:noFill/>
          </a:ln>
        </p:spPr>
      </p:pic>
    </p:spTree>
    <p:extLst>
      <p:ext uri="{BB962C8B-B14F-4D97-AF65-F5344CB8AC3E}">
        <p14:creationId xmlns:p14="http://schemas.microsoft.com/office/powerpoint/2010/main" val="79081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14414" y="-285776"/>
            <a:ext cx="6710400" cy="1142640"/>
          </a:xfrm>
        </p:spPr>
        <p:txBody>
          <a:bodyPr/>
          <a:lstStyle/>
          <a:p>
            <a:r>
              <a:rPr lang="en-US" sz="3600" strike="noStrike" spc="-1" dirty="0" smtClean="0">
                <a:solidFill>
                  <a:srgbClr val="00B0F0"/>
                </a:solidFill>
                <a:uFill>
                  <a:solidFill>
                    <a:srgbClr val="FFFFFF"/>
                  </a:solidFill>
                </a:uFill>
                <a:latin typeface="Times New Roman"/>
              </a:rPr>
              <a:t>Research Methodologies</a:t>
            </a:r>
            <a:endParaRPr lang="en-GB" sz="3600" dirty="0">
              <a:solidFill>
                <a:srgbClr val="00B0F0"/>
              </a:solidFill>
            </a:endParaRPr>
          </a:p>
        </p:txBody>
      </p:sp>
      <p:sp>
        <p:nvSpPr>
          <p:cNvPr id="5" name="TextBox 4"/>
          <p:cNvSpPr txBox="1"/>
          <p:nvPr/>
        </p:nvSpPr>
        <p:spPr>
          <a:xfrm>
            <a:off x="1403648" y="692696"/>
            <a:ext cx="7286676" cy="4708981"/>
          </a:xfrm>
          <a:prstGeom prst="rect">
            <a:avLst/>
          </a:prstGeom>
          <a:noFill/>
        </p:spPr>
        <p:txBody>
          <a:bodyPr wrap="square" rtlCol="0">
            <a:spAutoFit/>
          </a:bodyPr>
          <a:lstStyle/>
          <a:p>
            <a:r>
              <a:rPr lang="en-GB" sz="2000" dirty="0" smtClean="0">
                <a:latin typeface="Times New Roman" pitchFamily="18" charset="0"/>
                <a:cs typeface="Times New Roman" pitchFamily="18" charset="0"/>
              </a:rPr>
              <a:t>Similarly data sets and Graphs are Generated for following tabs:</a:t>
            </a:r>
          </a:p>
          <a:p>
            <a:pPr marL="800100" lvl="1" indent="-342900">
              <a:buFont typeface="Wingdings" pitchFamily="2" charset="2"/>
              <a:buChar char="q"/>
            </a:pPr>
            <a:r>
              <a:rPr lang="en-GB" sz="2000" dirty="0" smtClean="0">
                <a:latin typeface="Times New Roman" pitchFamily="18" charset="0"/>
                <a:cs typeface="Times New Roman" pitchFamily="18" charset="0"/>
              </a:rPr>
              <a:t> Referral </a:t>
            </a:r>
            <a:endParaRPr lang="en-GB" sz="2000" dirty="0" smtClean="0">
              <a:latin typeface="Times New Roman" pitchFamily="18" charset="0"/>
              <a:cs typeface="Times New Roman" pitchFamily="18" charset="0"/>
            </a:endParaRPr>
          </a:p>
          <a:p>
            <a:pPr marL="800100" lvl="1" indent="-342900">
              <a:buFont typeface="Wingdings" pitchFamily="2" charset="2"/>
              <a:buChar char="q"/>
            </a:pPr>
            <a:r>
              <a:rPr lang="en-GB" sz="2000" dirty="0" smtClean="0">
                <a:latin typeface="Times New Roman" pitchFamily="18" charset="0"/>
                <a:cs typeface="Times New Roman" pitchFamily="18" charset="0"/>
              </a:rPr>
              <a:t>Imaging</a:t>
            </a:r>
          </a:p>
          <a:p>
            <a:pPr marL="800100" lvl="1" indent="-342900">
              <a:buFont typeface="Wingdings" pitchFamily="2" charset="2"/>
              <a:buChar char="q"/>
            </a:pPr>
            <a:r>
              <a:rPr lang="en-GB" sz="2000" dirty="0" smtClean="0">
                <a:latin typeface="Times New Roman" pitchFamily="18" charset="0"/>
                <a:cs typeface="Times New Roman" pitchFamily="18" charset="0"/>
              </a:rPr>
              <a:t>Diagnosis</a:t>
            </a:r>
          </a:p>
          <a:p>
            <a:pPr marL="800100" lvl="1" indent="-342900">
              <a:buFont typeface="Wingdings" pitchFamily="2" charset="2"/>
              <a:buChar char="q"/>
            </a:pPr>
            <a:r>
              <a:rPr lang="en-GB" sz="2000" dirty="0" smtClean="0">
                <a:latin typeface="Times New Roman" pitchFamily="18" charset="0"/>
                <a:cs typeface="Times New Roman" pitchFamily="18" charset="0"/>
              </a:rPr>
              <a:t>Cancer care plan</a:t>
            </a:r>
          </a:p>
          <a:p>
            <a:pPr marL="800100" lvl="1" indent="-342900">
              <a:buFont typeface="Wingdings" pitchFamily="2" charset="2"/>
              <a:buChar char="q"/>
            </a:pPr>
            <a:r>
              <a:rPr lang="en-GB" sz="2000" dirty="0" smtClean="0">
                <a:latin typeface="Times New Roman" pitchFamily="18" charset="0"/>
                <a:cs typeface="Times New Roman" pitchFamily="18" charset="0"/>
              </a:rPr>
              <a:t>Staging</a:t>
            </a:r>
          </a:p>
          <a:p>
            <a:pPr marL="800100" lvl="1" indent="-342900">
              <a:buFont typeface="Wingdings" pitchFamily="2" charset="2"/>
              <a:buChar char="q"/>
            </a:pPr>
            <a:r>
              <a:rPr lang="en-GB" sz="2000" dirty="0" smtClean="0">
                <a:latin typeface="Times New Roman" pitchFamily="18" charset="0"/>
                <a:cs typeface="Times New Roman" pitchFamily="18" charset="0"/>
              </a:rPr>
              <a:t>Surgery &amp; other procedures</a:t>
            </a:r>
          </a:p>
          <a:p>
            <a:pPr marL="800100" lvl="1" indent="-342900">
              <a:buFont typeface="Wingdings" pitchFamily="2" charset="2"/>
              <a:buChar char="q"/>
            </a:pPr>
            <a:r>
              <a:rPr lang="en-GB" sz="2000" dirty="0" smtClean="0">
                <a:latin typeface="Times New Roman" pitchFamily="18" charset="0"/>
                <a:cs typeface="Times New Roman" pitchFamily="18" charset="0"/>
              </a:rPr>
              <a:t>Pathology Details</a:t>
            </a:r>
          </a:p>
          <a:p>
            <a:pPr marL="800100" lvl="1" indent="-342900">
              <a:buFont typeface="Wingdings" pitchFamily="2" charset="2"/>
              <a:buChar char="q"/>
            </a:pPr>
            <a:r>
              <a:rPr lang="en-GB" sz="2000" dirty="0" smtClean="0">
                <a:latin typeface="Times New Roman" pitchFamily="18" charset="0"/>
                <a:cs typeface="Times New Roman" pitchFamily="18" charset="0"/>
              </a:rPr>
              <a:t>Chemotherapy &amp; other drugs</a:t>
            </a:r>
          </a:p>
          <a:p>
            <a:pPr marL="800100" lvl="1" indent="-342900">
              <a:buFont typeface="Wingdings" pitchFamily="2" charset="2"/>
              <a:buChar char="q"/>
            </a:pPr>
            <a:r>
              <a:rPr lang="en-GB" sz="2000" dirty="0" smtClean="0">
                <a:latin typeface="Times New Roman" pitchFamily="18" charset="0"/>
                <a:cs typeface="Times New Roman" pitchFamily="18" charset="0"/>
              </a:rPr>
              <a:t>Radiotherapy (</a:t>
            </a:r>
            <a:r>
              <a:rPr lang="en-GB" sz="2000" dirty="0" err="1" smtClean="0">
                <a:latin typeface="Times New Roman" pitchFamily="18" charset="0"/>
                <a:cs typeface="Times New Roman" pitchFamily="18" charset="0"/>
              </a:rPr>
              <a:t>Teletherapy</a:t>
            </a:r>
            <a:r>
              <a:rPr lang="en-GB" sz="2000" dirty="0" smtClean="0">
                <a:latin typeface="Times New Roman" pitchFamily="18" charset="0"/>
                <a:cs typeface="Times New Roman" pitchFamily="18" charset="0"/>
              </a:rPr>
              <a:t>)</a:t>
            </a:r>
          </a:p>
          <a:p>
            <a:pPr marL="800100" lvl="1" indent="-342900">
              <a:buFont typeface="Wingdings" pitchFamily="2" charset="2"/>
              <a:buChar char="q"/>
            </a:pPr>
            <a:r>
              <a:rPr lang="en-GB" sz="2000" dirty="0" smtClean="0">
                <a:latin typeface="Times New Roman" pitchFamily="18" charset="0"/>
                <a:cs typeface="Times New Roman" pitchFamily="18" charset="0"/>
              </a:rPr>
              <a:t>Radiotherapy (</a:t>
            </a:r>
            <a:r>
              <a:rPr lang="en-GB" sz="2000" dirty="0" err="1" smtClean="0">
                <a:latin typeface="Times New Roman" pitchFamily="18" charset="0"/>
                <a:cs typeface="Times New Roman" pitchFamily="18" charset="0"/>
              </a:rPr>
              <a:t>Brachytherapy</a:t>
            </a:r>
            <a:r>
              <a:rPr lang="en-GB" sz="2000" dirty="0" smtClean="0">
                <a:latin typeface="Times New Roman" pitchFamily="18" charset="0"/>
                <a:cs typeface="Times New Roman" pitchFamily="18" charset="0"/>
              </a:rPr>
              <a:t>)</a:t>
            </a:r>
          </a:p>
          <a:p>
            <a:pPr marL="800100" lvl="1" indent="-342900">
              <a:buFont typeface="Wingdings" pitchFamily="2" charset="2"/>
              <a:buChar char="q"/>
            </a:pPr>
            <a:r>
              <a:rPr lang="en-GB" sz="2000" dirty="0" smtClean="0">
                <a:latin typeface="Times New Roman" pitchFamily="18" charset="0"/>
                <a:cs typeface="Times New Roman" pitchFamily="18" charset="0"/>
              </a:rPr>
              <a:t>Palliative care</a:t>
            </a:r>
          </a:p>
          <a:p>
            <a:pPr marL="800100" lvl="1" indent="-342900">
              <a:buFont typeface="Wingdings" pitchFamily="2" charset="2"/>
              <a:buChar char="q"/>
            </a:pPr>
            <a:r>
              <a:rPr lang="en-GB" sz="2000" dirty="0" smtClean="0">
                <a:latin typeface="Times New Roman" pitchFamily="18" charset="0"/>
                <a:cs typeface="Times New Roman" pitchFamily="18" charset="0"/>
              </a:rPr>
              <a:t>Clinical Trials</a:t>
            </a:r>
          </a:p>
          <a:p>
            <a:pPr marL="800100" lvl="1" indent="-342900">
              <a:buFont typeface="Wingdings" pitchFamily="2" charset="2"/>
              <a:buChar char="q"/>
            </a:pPr>
            <a:r>
              <a:rPr lang="en-GB" sz="2000" dirty="0" smtClean="0">
                <a:latin typeface="Times New Roman" pitchFamily="18" charset="0"/>
                <a:cs typeface="Times New Roman" pitchFamily="18" charset="0"/>
              </a:rPr>
              <a:t>Clinical Status </a:t>
            </a:r>
            <a:r>
              <a:rPr lang="en-GB" sz="2000" dirty="0" err="1" smtClean="0">
                <a:latin typeface="Times New Roman" pitchFamily="18" charset="0"/>
                <a:cs typeface="Times New Roman" pitchFamily="18" charset="0"/>
              </a:rPr>
              <a:t>Assesment</a:t>
            </a:r>
            <a:endParaRPr lang="en-GB" sz="2000" dirty="0" smtClean="0">
              <a:latin typeface="Times New Roman" pitchFamily="18" charset="0"/>
              <a:cs typeface="Times New Roman" pitchFamily="18" charset="0"/>
            </a:endParaRPr>
          </a:p>
          <a:p>
            <a:pPr marL="800100" lvl="1" indent="-342900">
              <a:buFont typeface="Wingdings" pitchFamily="2" charset="2"/>
              <a:buChar char="q"/>
            </a:pPr>
            <a:r>
              <a:rPr lang="en-GB" sz="2000" dirty="0" smtClean="0">
                <a:latin typeface="Times New Roman" pitchFamily="18" charset="0"/>
                <a:cs typeface="Times New Roman" pitchFamily="18" charset="0"/>
              </a:rPr>
              <a:t>Death Details</a:t>
            </a:r>
            <a:endParaRPr lang="en-GB" sz="2000" dirty="0">
              <a:latin typeface="Times New Roman" pitchFamily="18" charset="0"/>
              <a:cs typeface="Times New Roman" pitchFamily="18" charset="0"/>
            </a:endParaRPr>
          </a:p>
        </p:txBody>
      </p:sp>
    </p:spTree>
    <p:extLst>
      <p:ext uri="{BB962C8B-B14F-4D97-AF65-F5344CB8AC3E}">
        <p14:creationId xmlns:p14="http://schemas.microsoft.com/office/powerpoint/2010/main" val="32915583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1643042" y="642918"/>
            <a:ext cx="7500958" cy="4786346"/>
          </a:xfrm>
          <a:prstGeom prst="rect">
            <a:avLst/>
          </a:prstGeom>
          <a:noFill/>
          <a:ln>
            <a:noFill/>
          </a:ln>
        </p:spPr>
        <p:txBody>
          <a:bodyPr/>
          <a:lstStyle/>
          <a:p>
            <a:pPr algn="just">
              <a:lnSpc>
                <a:spcPct val="100000"/>
              </a:lnSpc>
              <a:buFont typeface="Wingdings" pitchFamily="2" charset="2"/>
              <a:buChar char="ü"/>
            </a:pPr>
            <a:r>
              <a:rPr lang="en-US" sz="2400" dirty="0">
                <a:latin typeface="Times New Roman" pitchFamily="18" charset="0"/>
                <a:cs typeface="Times New Roman" pitchFamily="18" charset="0"/>
              </a:rPr>
              <a:t>Analysis will give clear insight to the root </a:t>
            </a:r>
            <a:r>
              <a:rPr lang="en-US" sz="2400" dirty="0" smtClean="0">
                <a:latin typeface="Times New Roman" pitchFamily="18" charset="0"/>
                <a:cs typeface="Times New Roman" pitchFamily="18" charset="0"/>
              </a:rPr>
              <a:t>causes</a:t>
            </a:r>
          </a:p>
          <a:p>
            <a:pPr algn="just">
              <a:lnSpc>
                <a:spcPct val="100000"/>
              </a:lnSpc>
            </a:pPr>
            <a:r>
              <a:rPr lang="en-US" sz="2400" dirty="0" smtClean="0">
                <a:latin typeface="Times New Roman" pitchFamily="18" charset="0"/>
                <a:cs typeface="Times New Roman" pitchFamily="18" charset="0"/>
              </a:rPr>
              <a:t>   &amp; loopholes behind the delay to start medication on</a:t>
            </a:r>
          </a:p>
          <a:p>
            <a:pPr algn="just">
              <a:lnSpc>
                <a:spcPct val="100000"/>
              </a:lnSpc>
            </a:pPr>
            <a:r>
              <a:rPr lang="en-US" sz="2400" dirty="0" smtClean="0">
                <a:latin typeface="Times New Roman" pitchFamily="18" charset="0"/>
                <a:cs typeface="Times New Roman" pitchFamily="18" charset="0"/>
              </a:rPr>
              <a:t>   cancer </a:t>
            </a:r>
            <a:r>
              <a:rPr lang="en-US" sz="2400" dirty="0">
                <a:latin typeface="Times New Roman" pitchFamily="18" charset="0"/>
                <a:cs typeface="Times New Roman" pitchFamily="18" charset="0"/>
              </a:rPr>
              <a:t>patients, which ultimately going to help </a:t>
            </a:r>
            <a:r>
              <a:rPr lang="en-US" sz="2400" dirty="0" smtClean="0">
                <a:latin typeface="Times New Roman" pitchFamily="18" charset="0"/>
                <a:cs typeface="Times New Roman" pitchFamily="18" charset="0"/>
              </a:rPr>
              <a:t>healthcare</a:t>
            </a:r>
          </a:p>
          <a:p>
            <a:pPr algn="just">
              <a:lnSpc>
                <a:spcPct val="100000"/>
              </a:lnSpc>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organization </a:t>
            </a:r>
            <a:r>
              <a:rPr lang="en-US" sz="2400" dirty="0">
                <a:latin typeface="Times New Roman" pitchFamily="18" charset="0"/>
                <a:cs typeface="Times New Roman" pitchFamily="18" charset="0"/>
              </a:rPr>
              <a:t>to optimize their services in effective </a:t>
            </a:r>
            <a:r>
              <a:rPr lang="en-US" sz="2400" dirty="0" smtClean="0">
                <a:latin typeface="Times New Roman" pitchFamily="18" charset="0"/>
                <a:cs typeface="Times New Roman" pitchFamily="18" charset="0"/>
              </a:rPr>
              <a:t>ways</a:t>
            </a:r>
          </a:p>
          <a:p>
            <a:pPr algn="just">
              <a:lnSpc>
                <a:spcPct val="100000"/>
              </a:lnSpc>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&amp;save </a:t>
            </a:r>
            <a:r>
              <a:rPr lang="en-US" sz="2400" dirty="0">
                <a:latin typeface="Times New Roman" pitchFamily="18" charset="0"/>
                <a:cs typeface="Times New Roman" pitchFamily="18" charset="0"/>
              </a:rPr>
              <a:t>thousands of life of cancer </a:t>
            </a:r>
            <a:r>
              <a:rPr lang="en-US" sz="2400" dirty="0" smtClean="0">
                <a:latin typeface="Times New Roman" pitchFamily="18" charset="0"/>
                <a:cs typeface="Times New Roman" pitchFamily="18" charset="0"/>
              </a:rPr>
              <a:t>patients</a:t>
            </a:r>
          </a:p>
          <a:p>
            <a:pPr algn="just">
              <a:lnSpc>
                <a:spcPct val="100000"/>
              </a:lnSpc>
            </a:pPr>
            <a:endParaRPr lang="en-US" sz="2400" b="0" strike="noStrike" spc="-1" dirty="0" smtClean="0">
              <a:solidFill>
                <a:srgbClr val="000000"/>
              </a:solidFill>
              <a:uFill>
                <a:solidFill>
                  <a:srgbClr val="FFFFFF"/>
                </a:solidFill>
              </a:uFill>
              <a:latin typeface="Times New Roman" pitchFamily="18" charset="0"/>
              <a:cs typeface="Times New Roman" pitchFamily="18" charset="0"/>
            </a:endParaRPr>
          </a:p>
          <a:p>
            <a:pPr marL="343080" indent="-342720" algn="just">
              <a:lnSpc>
                <a:spcPct val="100000"/>
              </a:lnSpc>
              <a:buClr>
                <a:srgbClr val="000000"/>
              </a:buClr>
              <a:buFont typeface="Wingdings" pitchFamily="2" charset="2"/>
              <a:buChar char="ü"/>
            </a:pPr>
            <a:r>
              <a:rPr lang="en-US" sz="2400" spc="-1" dirty="0" smtClean="0">
                <a:solidFill>
                  <a:srgbClr val="000000"/>
                </a:solidFill>
                <a:uFill>
                  <a:solidFill>
                    <a:srgbClr val="FFFFFF"/>
                  </a:solidFill>
                </a:uFill>
                <a:latin typeface="Times New Roman"/>
                <a:cs typeface="Times New Roman" pitchFamily="18" charset="0"/>
              </a:rPr>
              <a:t>The </a:t>
            </a:r>
            <a:r>
              <a:rPr lang="en-US" sz="2400" dirty="0" smtClean="0">
                <a:latin typeface="Times New Roman" pitchFamily="18" charset="0"/>
                <a:cs typeface="Times New Roman" pitchFamily="18" charset="0"/>
              </a:rPr>
              <a:t>convergence </a:t>
            </a:r>
            <a:r>
              <a:rPr lang="en-US" sz="2400" dirty="0">
                <a:latin typeface="Times New Roman" pitchFamily="18" charset="0"/>
                <a:cs typeface="Times New Roman" pitchFamily="18" charset="0"/>
              </a:rPr>
              <a:t>of computing and medical technologies in these and other cancer research </a:t>
            </a:r>
            <a:r>
              <a:rPr lang="en-US" sz="2400" dirty="0" smtClean="0">
                <a:latin typeface="Times New Roman" pitchFamily="18" charset="0"/>
                <a:cs typeface="Times New Roman" pitchFamily="18" charset="0"/>
              </a:rPr>
              <a:t>methodologies, to </a:t>
            </a:r>
            <a:r>
              <a:rPr lang="en-US" sz="2400" dirty="0">
                <a:latin typeface="Times New Roman" pitchFamily="18" charset="0"/>
                <a:cs typeface="Times New Roman" pitchFamily="18" charset="0"/>
              </a:rPr>
              <a:t>increased benefits from big data analytics in the fight against </a:t>
            </a:r>
            <a:r>
              <a:rPr lang="en-US" sz="2400" dirty="0" smtClean="0">
                <a:latin typeface="Times New Roman" pitchFamily="18" charset="0"/>
                <a:cs typeface="Times New Roman" pitchFamily="18" charset="0"/>
              </a:rPr>
              <a:t>cancer</a:t>
            </a:r>
          </a:p>
          <a:p>
            <a:pPr marL="343080" indent="-342720" algn="just">
              <a:lnSpc>
                <a:spcPct val="100000"/>
              </a:lnSpc>
              <a:buClr>
                <a:srgbClr val="000000"/>
              </a:buClr>
            </a:pPr>
            <a:endParaRPr lang="en-US" sz="2400" dirty="0" smtClean="0">
              <a:latin typeface="Times New Roman" pitchFamily="18" charset="0"/>
              <a:cs typeface="Times New Roman" pitchFamily="18" charset="0"/>
            </a:endParaRPr>
          </a:p>
          <a:p>
            <a:pPr marL="343080" indent="-342720" algn="just">
              <a:lnSpc>
                <a:spcPct val="100000"/>
              </a:lnSpc>
              <a:buClr>
                <a:srgbClr val="000000"/>
              </a:buClr>
              <a:buFont typeface="Wingdings" charset="2"/>
              <a:buChar char=""/>
            </a:pPr>
            <a:r>
              <a:rPr lang="en-US" sz="2400" b="0" strike="noStrike" spc="-1" dirty="0" smtClean="0">
                <a:solidFill>
                  <a:srgbClr val="000000"/>
                </a:solidFill>
                <a:uFill>
                  <a:solidFill>
                    <a:srgbClr val="FFFFFF"/>
                  </a:solidFill>
                </a:uFill>
                <a:latin typeface="Times New Roman" pitchFamily="18" charset="0"/>
                <a:cs typeface="Times New Roman" pitchFamily="18" charset="0"/>
              </a:rPr>
              <a:t>Process and quality management</a:t>
            </a:r>
          </a:p>
          <a:p>
            <a:pPr marL="343080" indent="-342720" algn="just">
              <a:lnSpc>
                <a:spcPct val="100000"/>
              </a:lnSpc>
              <a:buClr>
                <a:srgbClr val="000000"/>
              </a:buClr>
              <a:buFont typeface="Wingdings" charset="2"/>
              <a:buChar char=""/>
            </a:pPr>
            <a:endParaRPr lang="en-US" sz="2400" b="0" strike="noStrike" spc="-1" dirty="0" smtClean="0">
              <a:solidFill>
                <a:srgbClr val="000000"/>
              </a:solidFill>
              <a:uFill>
                <a:solidFill>
                  <a:srgbClr val="FFFFFF"/>
                </a:solidFill>
              </a:uFill>
              <a:latin typeface="Times New Roman" pitchFamily="18" charset="0"/>
              <a:cs typeface="Times New Roman" pitchFamily="18" charset="0"/>
            </a:endParaRPr>
          </a:p>
          <a:p>
            <a:pPr marL="343080" indent="-342720" algn="just">
              <a:lnSpc>
                <a:spcPct val="100000"/>
              </a:lnSpc>
              <a:buClr>
                <a:srgbClr val="000000"/>
              </a:buClr>
              <a:buFont typeface="Wingdings" charset="2"/>
              <a:buChar char=""/>
            </a:pPr>
            <a:r>
              <a:rPr lang="en-US" sz="2400" spc="-1" dirty="0" smtClean="0">
                <a:solidFill>
                  <a:srgbClr val="000000"/>
                </a:solidFill>
                <a:uFill>
                  <a:solidFill>
                    <a:srgbClr val="FFFFFF"/>
                  </a:solidFill>
                </a:uFill>
                <a:latin typeface="Times New Roman" pitchFamily="18" charset="0"/>
                <a:cs typeface="Times New Roman" pitchFamily="18" charset="0"/>
              </a:rPr>
              <a:t>Building and learning health care systems</a:t>
            </a:r>
            <a:endParaRPr lang="en-US" sz="2400" b="0" strike="noStrike" spc="-1" dirty="0" smtClean="0">
              <a:solidFill>
                <a:srgbClr val="000000"/>
              </a:solidFill>
              <a:uFill>
                <a:solidFill>
                  <a:srgbClr val="FFFFFF"/>
                </a:solidFill>
              </a:uFill>
              <a:latin typeface="Times New Roman" pitchFamily="18" charset="0"/>
              <a:cs typeface="Times New Roman" pitchFamily="18" charset="0"/>
            </a:endParaRPr>
          </a:p>
        </p:txBody>
      </p:sp>
      <p:sp>
        <p:nvSpPr>
          <p:cNvPr id="233" name="TextShape 2"/>
          <p:cNvSpPr txBox="1"/>
          <p:nvPr/>
        </p:nvSpPr>
        <p:spPr>
          <a:xfrm>
            <a:off x="1643042" y="-285776"/>
            <a:ext cx="8229240" cy="1142640"/>
          </a:xfrm>
          <a:prstGeom prst="rect">
            <a:avLst/>
          </a:prstGeom>
          <a:noFill/>
          <a:ln>
            <a:noFill/>
          </a:ln>
        </p:spPr>
        <p:txBody>
          <a:bodyPr anchor="ctr"/>
          <a:lstStyle/>
          <a:p>
            <a:pPr>
              <a:lnSpc>
                <a:spcPct val="100000"/>
              </a:lnSpc>
            </a:pPr>
            <a:r>
              <a:rPr lang="en-US" sz="3600" strike="noStrike" spc="-1" dirty="0" smtClean="0">
                <a:solidFill>
                  <a:srgbClr val="00B0F0"/>
                </a:solidFill>
                <a:uFill>
                  <a:solidFill>
                    <a:srgbClr val="FFFFFF"/>
                  </a:solidFill>
                </a:uFill>
                <a:latin typeface="Times New Roman"/>
              </a:rPr>
              <a:t>Scope of Study Analysis</a:t>
            </a:r>
            <a:endParaRPr lang="en-US" sz="1800" strike="noStrike" spc="-1" dirty="0">
              <a:solidFill>
                <a:srgbClr val="00B0F0"/>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857232"/>
            <a:ext cx="9144000" cy="2714644"/>
          </a:xfrm>
          <a:ln>
            <a:noFill/>
          </a:ln>
          <a:effectLst>
            <a:glow rad="101600">
              <a:schemeClr val="accent2">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2">
            <a:schemeClr val="accent1"/>
          </a:fillRef>
          <a:effectRef idx="1">
            <a:schemeClr val="accent1"/>
          </a:effectRef>
          <a:fontRef idx="minor">
            <a:schemeClr val="dk1"/>
          </a:fontRef>
        </p:style>
        <p:txBody>
          <a:bodyPr/>
          <a:lstStyle/>
          <a:p>
            <a:pPr algn="ctr"/>
            <a:r>
              <a:rPr lang="en-US" sz="2800" dirty="0" smtClean="0">
                <a:latin typeface="Times New Roman" pitchFamily="18" charset="0"/>
                <a:cs typeface="Times New Roman" pitchFamily="18" charset="0"/>
              </a:rPr>
              <a:t>National Institute of Electronics &amp; Information </a:t>
            </a:r>
            <a:r>
              <a:rPr lang="en-US" sz="2800" dirty="0" err="1" smtClean="0">
                <a:latin typeface="Times New Roman" pitchFamily="18" charset="0"/>
                <a:cs typeface="Times New Roman" pitchFamily="18" charset="0"/>
              </a:rPr>
              <a:t>Technologys</a:t>
            </a:r>
            <a:endParaRPr lang="en-US" sz="2800" dirty="0">
              <a:latin typeface="Times New Roman" pitchFamily="18" charset="0"/>
              <a:cs typeface="Times New Roman" pitchFamily="18" charset="0"/>
            </a:endParaRPr>
          </a:p>
        </p:txBody>
      </p:sp>
      <p:sp>
        <p:nvSpPr>
          <p:cNvPr id="3" name="Subtitle 2"/>
          <p:cNvSpPr>
            <a:spLocks noGrp="1"/>
          </p:cNvSpPr>
          <p:nvPr>
            <p:ph type="subTitle" idx="4294967295"/>
          </p:nvPr>
        </p:nvSpPr>
        <p:spPr>
          <a:xfrm>
            <a:off x="500034" y="3212976"/>
            <a:ext cx="8643966" cy="2951188"/>
          </a:xfrm>
        </p:spPr>
        <p:txBody>
          <a:bodyPr/>
          <a:lstStyle/>
          <a:p>
            <a:pPr algn="ctr"/>
            <a:r>
              <a:rPr lang="en-GB" sz="2000" b="1" dirty="0">
                <a:latin typeface="Times New Roman" pitchFamily="18" charset="0"/>
                <a:ea typeface="Tahoma" pitchFamily="34" charset="0"/>
                <a:cs typeface="Times New Roman" pitchFamily="18" charset="0"/>
              </a:rPr>
              <a:t> </a:t>
            </a:r>
            <a:r>
              <a:rPr lang="en-GB" sz="2000" b="1" dirty="0" smtClean="0">
                <a:latin typeface="Times New Roman" pitchFamily="18" charset="0"/>
                <a:ea typeface="Tahoma" pitchFamily="34" charset="0"/>
                <a:cs typeface="Times New Roman" pitchFamily="18" charset="0"/>
              </a:rPr>
              <a:t>                     			         </a:t>
            </a:r>
          </a:p>
          <a:p>
            <a:pPr algn="ctr"/>
            <a:endParaRPr lang="en-GB" sz="2000" b="1" dirty="0" smtClean="0">
              <a:latin typeface="Times New Roman" pitchFamily="18" charset="0"/>
              <a:ea typeface="Tahoma" pitchFamily="34" charset="0"/>
              <a:cs typeface="Times New Roman" pitchFamily="18" charset="0"/>
            </a:endParaRPr>
          </a:p>
          <a:p>
            <a:pPr algn="l"/>
            <a:r>
              <a:rPr lang="en-GB" sz="2000" b="1" dirty="0" smtClean="0">
                <a:latin typeface="Times New Roman" pitchFamily="18" charset="0"/>
                <a:ea typeface="Tahoma" pitchFamily="34" charset="0"/>
                <a:cs typeface="Times New Roman" pitchFamily="18" charset="0"/>
              </a:rPr>
              <a:t>			                   			    Presentation by</a:t>
            </a:r>
          </a:p>
          <a:p>
            <a:pPr lvl="1" algn="l"/>
            <a:r>
              <a:rPr lang="en-GB" sz="2000" b="1" dirty="0">
                <a:latin typeface="Times New Roman" pitchFamily="18" charset="0"/>
                <a:ea typeface="Tahoma" pitchFamily="34" charset="0"/>
                <a:cs typeface="Times New Roman" pitchFamily="18" charset="0"/>
              </a:rPr>
              <a:t>	</a:t>
            </a:r>
            <a:r>
              <a:rPr lang="en-GB" sz="2000" b="1" dirty="0" smtClean="0">
                <a:latin typeface="Times New Roman" pitchFamily="18" charset="0"/>
                <a:ea typeface="Tahoma" pitchFamily="34" charset="0"/>
                <a:cs typeface="Times New Roman" pitchFamily="18" charset="0"/>
              </a:rPr>
              <a:t>						</a:t>
            </a:r>
            <a:r>
              <a:rPr lang="en-GB" sz="2000" dirty="0" smtClean="0">
                <a:latin typeface="Times New Roman" pitchFamily="18" charset="0"/>
                <a:ea typeface="Tahoma" pitchFamily="34" charset="0"/>
                <a:cs typeface="Times New Roman" pitchFamily="18" charset="0"/>
              </a:rPr>
              <a:t>    Team G7</a:t>
            </a:r>
            <a:r>
              <a:rPr lang="en-GB" dirty="0" smtClean="0">
                <a:latin typeface="Times New Roman" pitchFamily="18" charset="0"/>
                <a:ea typeface="Tahoma" pitchFamily="34" charset="0"/>
                <a:cs typeface="Times New Roman" pitchFamily="18" charset="0"/>
              </a:rPr>
              <a:t>:</a:t>
            </a:r>
          </a:p>
          <a:p>
            <a:pPr lvl="1" algn="l"/>
            <a:r>
              <a:rPr lang="en-US" b="0" strike="noStrike" spc="-1" dirty="0" smtClean="0">
                <a:solidFill>
                  <a:srgbClr val="000000"/>
                </a:solidFill>
                <a:uFill>
                  <a:solidFill>
                    <a:srgbClr val="FFFFFF"/>
                  </a:solidFill>
                </a:uFill>
                <a:latin typeface="Times New Roman" pitchFamily="18" charset="0"/>
                <a:ea typeface="Tahoma" pitchFamily="34" charset="0"/>
                <a:cs typeface="Times New Roman" pitchFamily="18" charset="0"/>
              </a:rPr>
              <a:t>                                                                        			     </a:t>
            </a:r>
            <a:r>
              <a:rPr lang="en-US" b="1" strike="noStrike" spc="-1" dirty="0" smtClean="0">
                <a:solidFill>
                  <a:srgbClr val="000000"/>
                </a:solidFill>
                <a:uFill>
                  <a:solidFill>
                    <a:srgbClr val="FFFFFF"/>
                  </a:solidFill>
                </a:uFill>
                <a:latin typeface="Times New Roman" pitchFamily="18" charset="0"/>
                <a:ea typeface="Tahoma" pitchFamily="34" charset="0"/>
                <a:cs typeface="Times New Roman" pitchFamily="18" charset="0"/>
              </a:rPr>
              <a:t>Reena Balwant S
                                                                           			     </a:t>
            </a:r>
            <a:r>
              <a:rPr lang="en-US" b="1" strike="noStrike" spc="-1" dirty="0" err="1" smtClean="0">
                <a:solidFill>
                  <a:srgbClr val="000000"/>
                </a:solidFill>
                <a:uFill>
                  <a:solidFill>
                    <a:srgbClr val="FFFFFF"/>
                  </a:solidFill>
                </a:uFill>
                <a:latin typeface="Times New Roman" pitchFamily="18" charset="0"/>
                <a:ea typeface="Tahoma" pitchFamily="34" charset="0"/>
                <a:cs typeface="Times New Roman" pitchFamily="18" charset="0"/>
              </a:rPr>
              <a:t>Sidhaling</a:t>
            </a:r>
            <a:r>
              <a:rPr lang="en-US" b="1" strike="noStrike" spc="-1" dirty="0" smtClean="0">
                <a:solidFill>
                  <a:srgbClr val="000000"/>
                </a:solidFill>
                <a:uFill>
                  <a:solidFill>
                    <a:srgbClr val="FFFFFF"/>
                  </a:solidFill>
                </a:uFill>
                <a:latin typeface="Times New Roman" pitchFamily="18" charset="0"/>
                <a:ea typeface="Tahoma" pitchFamily="34" charset="0"/>
                <a:cs typeface="Times New Roman" pitchFamily="18" charset="0"/>
              </a:rPr>
              <a:t> </a:t>
            </a:r>
            <a:r>
              <a:rPr lang="en-US" b="1" strike="noStrike" spc="-1" dirty="0" err="1" smtClean="0">
                <a:solidFill>
                  <a:srgbClr val="000000"/>
                </a:solidFill>
                <a:uFill>
                  <a:solidFill>
                    <a:srgbClr val="FFFFFF"/>
                  </a:solidFill>
                </a:uFill>
                <a:latin typeface="Times New Roman" pitchFamily="18" charset="0"/>
                <a:ea typeface="Tahoma" pitchFamily="34" charset="0"/>
                <a:cs typeface="Times New Roman" pitchFamily="18" charset="0"/>
              </a:rPr>
              <a:t>Chavan</a:t>
            </a:r>
            <a:r>
              <a:rPr lang="en-US" b="1" strike="noStrike" spc="-1" dirty="0" smtClean="0">
                <a:solidFill>
                  <a:srgbClr val="000000"/>
                </a:solidFill>
                <a:uFill>
                  <a:solidFill>
                    <a:srgbClr val="FFFFFF"/>
                  </a:solidFill>
                </a:uFill>
                <a:latin typeface="Times New Roman" pitchFamily="18" charset="0"/>
                <a:ea typeface="Tahoma" pitchFamily="34" charset="0"/>
                <a:cs typeface="Times New Roman" pitchFamily="18" charset="0"/>
              </a:rPr>
              <a:t>
 							     Vishal B. </a:t>
            </a:r>
            <a:r>
              <a:rPr lang="en-US" b="1" strike="noStrike" spc="-1" dirty="0" err="1" smtClean="0">
                <a:solidFill>
                  <a:srgbClr val="000000"/>
                </a:solidFill>
                <a:uFill>
                  <a:solidFill>
                    <a:srgbClr val="FFFFFF"/>
                  </a:solidFill>
                </a:uFill>
                <a:latin typeface="Times New Roman" pitchFamily="18" charset="0"/>
                <a:ea typeface="Tahoma" pitchFamily="34" charset="0"/>
                <a:cs typeface="Times New Roman" pitchFamily="18" charset="0"/>
              </a:rPr>
              <a:t>Hooli</a:t>
            </a:r>
            <a:r>
              <a:rPr lang="en-US" b="1" strike="noStrike" spc="-1" dirty="0" smtClean="0">
                <a:solidFill>
                  <a:srgbClr val="000000"/>
                </a:solidFill>
                <a:uFill>
                  <a:solidFill>
                    <a:srgbClr val="FFFFFF"/>
                  </a:solidFill>
                </a:uFill>
                <a:latin typeface="Times New Roman" pitchFamily="18" charset="0"/>
                <a:ea typeface="Tahoma" pitchFamily="34" charset="0"/>
                <a:cs typeface="Times New Roman" pitchFamily="18" charset="0"/>
              </a:rPr>
              <a:t>                                         
                                                                                                                     </a:t>
            </a:r>
            <a:r>
              <a:rPr lang="en-US" b="1" strike="noStrike" spc="-1" dirty="0" err="1" smtClean="0">
                <a:solidFill>
                  <a:srgbClr val="000000"/>
                </a:solidFill>
                <a:uFill>
                  <a:solidFill>
                    <a:srgbClr val="FFFFFF"/>
                  </a:solidFill>
                </a:uFill>
                <a:latin typeface="Times New Roman" pitchFamily="18" charset="0"/>
                <a:ea typeface="Tahoma" pitchFamily="34" charset="0"/>
                <a:cs typeface="Times New Roman" pitchFamily="18" charset="0"/>
              </a:rPr>
              <a:t>Ankit</a:t>
            </a:r>
            <a:r>
              <a:rPr lang="en-US" b="1" strike="noStrike" spc="-1" dirty="0" smtClean="0">
                <a:solidFill>
                  <a:srgbClr val="000000"/>
                </a:solidFill>
                <a:uFill>
                  <a:solidFill>
                    <a:srgbClr val="FFFFFF"/>
                  </a:solidFill>
                </a:uFill>
                <a:latin typeface="Times New Roman" pitchFamily="18" charset="0"/>
                <a:ea typeface="Tahoma" pitchFamily="34" charset="0"/>
                <a:cs typeface="Times New Roman" pitchFamily="18" charset="0"/>
              </a:rPr>
              <a:t> </a:t>
            </a:r>
            <a:r>
              <a:rPr lang="en-US" b="1" strike="noStrike" spc="-1" dirty="0" err="1" smtClean="0">
                <a:solidFill>
                  <a:srgbClr val="000000"/>
                </a:solidFill>
                <a:uFill>
                  <a:solidFill>
                    <a:srgbClr val="FFFFFF"/>
                  </a:solidFill>
                </a:uFill>
                <a:latin typeface="Times New Roman" pitchFamily="18" charset="0"/>
                <a:ea typeface="Tahoma" pitchFamily="34" charset="0"/>
                <a:cs typeface="Times New Roman" pitchFamily="18" charset="0"/>
              </a:rPr>
              <a:t>Nagdeve</a:t>
            </a:r>
            <a:endParaRPr lang="en-US" sz="2000" b="1" strike="noStrike" spc="-1" dirty="0" smtClean="0">
              <a:solidFill>
                <a:srgbClr val="000000"/>
              </a:solidFill>
              <a:uFill>
                <a:solidFill>
                  <a:srgbClr val="FFFFFF"/>
                </a:solidFill>
              </a:uFill>
              <a:latin typeface="Times New Roman" pitchFamily="18" charset="0"/>
              <a:ea typeface="Tahoma" pitchFamily="34" charset="0"/>
              <a:cs typeface="Times New Roman" pitchFamily="18" charset="0"/>
            </a:endParaRPr>
          </a:p>
          <a:p>
            <a:pPr>
              <a:lnSpc>
                <a:spcPct val="150000"/>
              </a:lnSpc>
            </a:pPr>
            <a:endParaRPr lang="en-GB" dirty="0"/>
          </a:p>
        </p:txBody>
      </p:sp>
      <p:pic>
        <p:nvPicPr>
          <p:cNvPr id="1027" name="Picture 3" descr="C:\Users\user1\Downloads\new\nielit.jpg"/>
          <p:cNvPicPr>
            <a:picLocks noChangeAspect="1" noChangeArrowheads="1"/>
          </p:cNvPicPr>
          <p:nvPr/>
        </p:nvPicPr>
        <p:blipFill>
          <a:blip r:embed="rId2"/>
          <a:srcRect/>
          <a:stretch>
            <a:fillRect/>
          </a:stretch>
        </p:blipFill>
        <p:spPr bwMode="auto">
          <a:xfrm>
            <a:off x="3857620" y="2526952"/>
            <a:ext cx="1443048" cy="97348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2800" b="1" dirty="0" smtClean="0">
                <a:solidFill>
                  <a:srgbClr val="00B0F0"/>
                </a:solidFill>
                <a:latin typeface="Times New Roman" pitchFamily="18" charset="0"/>
                <a:cs typeface="Times New Roman" pitchFamily="18" charset="0"/>
              </a:rPr>
              <a:t>Data collection &amp; Statistical analysis:</a:t>
            </a:r>
            <a:r>
              <a:rPr lang="en-IN" u="sng" dirty="0" smtClean="0">
                <a:latin typeface="Times New Roman" pitchFamily="18" charset="0"/>
                <a:cs typeface="Times New Roman" pitchFamily="18" charset="0"/>
              </a:rPr>
              <a:t/>
            </a:r>
            <a:br>
              <a:rPr lang="en-IN" u="sng" dirty="0" smtClean="0">
                <a:latin typeface="Times New Roman" pitchFamily="18" charset="0"/>
                <a:cs typeface="Times New Roman" pitchFamily="18" charset="0"/>
              </a:rPr>
            </a:br>
            <a:r>
              <a:rPr lang="en-IN" u="sng" dirty="0" smtClean="0">
                <a:latin typeface="Times New Roman" pitchFamily="18" charset="0"/>
                <a:cs typeface="Times New Roman" pitchFamily="18" charset="0"/>
              </a:rPr>
              <a:t>Patients Categories:</a:t>
            </a:r>
            <a:r>
              <a:rPr lang="en-IN" dirty="0" smtClean="0">
                <a:latin typeface="Times New Roman" pitchFamily="18" charset="0"/>
                <a:cs typeface="Times New Roman" pitchFamily="18" charset="0"/>
              </a:rPr>
              <a:t/>
            </a:r>
            <a:br>
              <a:rPr lang="en-IN" dirty="0" smtClean="0">
                <a:latin typeface="Times New Roman" pitchFamily="18" charset="0"/>
                <a:cs typeface="Times New Roman" pitchFamily="18" charset="0"/>
              </a:rPr>
            </a:br>
            <a:endParaRPr lang="en-IN" dirty="0">
              <a:latin typeface="Times New Roman" pitchFamily="18" charset="0"/>
              <a:cs typeface="Times New Roman" pitchFamily="18" charset="0"/>
            </a:endParaRPr>
          </a:p>
        </p:txBody>
      </p:sp>
      <p:pic>
        <p:nvPicPr>
          <p:cNvPr id="4" name="Picture 3" descr="C:\Users\LENOVO\Desktop\MCC\Final Dataset_01012018\Second Level Delay\out.png"/>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268760"/>
            <a:ext cx="5731510" cy="4298315"/>
          </a:xfrm>
          <a:prstGeom prst="rect">
            <a:avLst/>
          </a:prstGeom>
          <a:noFill/>
          <a:ln>
            <a:noFill/>
          </a:ln>
        </p:spPr>
      </p:pic>
    </p:spTree>
    <p:extLst>
      <p:ext uri="{BB962C8B-B14F-4D97-AF65-F5344CB8AC3E}">
        <p14:creationId xmlns:p14="http://schemas.microsoft.com/office/powerpoint/2010/main" val="18934592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280" y="27892"/>
            <a:ext cx="8527440" cy="1142640"/>
          </a:xfrm>
        </p:spPr>
        <p:txBody>
          <a:bodyPr/>
          <a:lstStyle/>
          <a:p>
            <a:r>
              <a:rPr lang="en-IN" b="1" dirty="0" smtClean="0">
                <a:solidFill>
                  <a:srgbClr val="00B0F0"/>
                </a:solidFill>
                <a:latin typeface="Times New Roman" pitchFamily="18" charset="0"/>
                <a:cs typeface="Times New Roman" pitchFamily="18" charset="0"/>
              </a:rPr>
              <a:t>First Level Delays</a:t>
            </a:r>
            <a:r>
              <a:rPr lang="en-IN" sz="1600" b="1" dirty="0" smtClean="0">
                <a:solidFill>
                  <a:srgbClr val="00B0F0"/>
                </a:solidFill>
                <a:latin typeface="Times New Roman" pitchFamily="18" charset="0"/>
                <a:cs typeface="Times New Roman" pitchFamily="18" charset="0"/>
              </a:rPr>
              <a:t>:</a:t>
            </a:r>
            <a:r>
              <a:rPr lang="en-IN" sz="1400" dirty="0" smtClean="0">
                <a:latin typeface="Times New Roman" pitchFamily="18" charset="0"/>
                <a:cs typeface="Times New Roman" pitchFamily="18" charset="0"/>
              </a:rPr>
              <a:t/>
            </a:r>
            <a:br>
              <a:rPr lang="en-IN" sz="1400" dirty="0" smtClean="0">
                <a:latin typeface="Times New Roman" pitchFamily="18" charset="0"/>
                <a:cs typeface="Times New Roman" pitchFamily="18" charset="0"/>
              </a:rPr>
            </a:br>
            <a:r>
              <a:rPr lang="en-IN" sz="1400" dirty="0" smtClean="0">
                <a:latin typeface="Times New Roman" pitchFamily="18" charset="0"/>
                <a:cs typeface="Times New Roman" pitchFamily="18" charset="0"/>
              </a:rPr>
              <a:t>Diagnosis Date (Cancer), </a:t>
            </a:r>
            <a:r>
              <a:rPr lang="en-IN" sz="1400" dirty="0" err="1" smtClean="0">
                <a:latin typeface="Times New Roman" pitchFamily="18" charset="0"/>
                <a:cs typeface="Times New Roman" pitchFamily="18" charset="0"/>
              </a:rPr>
              <a:t>Referral_desion_date</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Referral_request_received_date_df</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Clinical_intervention_dates</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cancer_imaging</a:t>
            </a:r>
            <a:r>
              <a:rPr lang="en-IN" sz="1400" dirty="0" smtClean="0">
                <a:latin typeface="Times New Roman" pitchFamily="18" charset="0"/>
                <a:cs typeface="Times New Roman" pitchFamily="18" charset="0"/>
              </a:rPr>
              <a:t>),</a:t>
            </a:r>
            <a:r>
              <a:rPr lang="en-IN" sz="1400" dirty="0" err="1" smtClean="0">
                <a:latin typeface="Times New Roman" pitchFamily="18" charset="0"/>
                <a:cs typeface="Times New Roman" pitchFamily="18" charset="0"/>
              </a:rPr>
              <a:t>date_first_seen,multidisciplinary</a:t>
            </a:r>
            <a:r>
              <a:rPr lang="en-IN" sz="1400" dirty="0" smtClean="0">
                <a:latin typeface="Times New Roman" pitchFamily="18" charset="0"/>
                <a:cs typeface="Times New Roman" pitchFamily="18" charset="0"/>
              </a:rPr>
              <a:t> Team Discussion Date, Care Plan Agreed Date</a:t>
            </a:r>
            <a:br>
              <a:rPr lang="en-IN" sz="1400" dirty="0" smtClean="0">
                <a:latin typeface="Times New Roman" pitchFamily="18" charset="0"/>
                <a:cs typeface="Times New Roman" pitchFamily="18" charset="0"/>
              </a:rPr>
            </a:br>
            <a:endParaRPr lang="en-IN" sz="1400" dirty="0">
              <a:latin typeface="Times New Roman" pitchFamily="18" charset="0"/>
              <a:cs typeface="Times New Roman" pitchFamily="18" charset="0"/>
            </a:endParaRPr>
          </a:p>
        </p:txBody>
      </p:sp>
      <p:sp>
        <p:nvSpPr>
          <p:cNvPr id="3" name="Subtitle 2"/>
          <p:cNvSpPr>
            <a:spLocks noGrp="1"/>
          </p:cNvSpPr>
          <p:nvPr>
            <p:ph type="subTitle"/>
          </p:nvPr>
        </p:nvSpPr>
        <p:spPr>
          <a:xfrm>
            <a:off x="0" y="1443960"/>
            <a:ext cx="8533800" cy="5225400"/>
          </a:xfrm>
        </p:spPr>
        <p:txBody>
          <a:bodyPr/>
          <a:lstStyle/>
          <a:p>
            <a:endParaRPr lang="en-IN"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67543" y="958468"/>
            <a:ext cx="8280921" cy="2542540"/>
          </a:xfrm>
          <a:prstGeom prst="rect">
            <a:avLst/>
          </a:prstGeom>
          <a:noFill/>
          <a:ln>
            <a:noFill/>
          </a:ln>
        </p:spPr>
      </p:pic>
      <p:pic>
        <p:nvPicPr>
          <p:cNvPr id="8" name="Picture 7" descr="C:\Users\LENOVO\Desktop\MCC\Final Dataset_01012018\First Level Delay\First_level_delay_of1Patient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01008"/>
            <a:ext cx="9144000" cy="3356992"/>
          </a:xfrm>
          <a:prstGeom prst="rect">
            <a:avLst/>
          </a:prstGeom>
          <a:noFill/>
          <a:ln>
            <a:noFill/>
          </a:ln>
        </p:spPr>
      </p:pic>
    </p:spTree>
    <p:extLst>
      <p:ext uri="{BB962C8B-B14F-4D97-AF65-F5344CB8AC3E}">
        <p14:creationId xmlns:p14="http://schemas.microsoft.com/office/powerpoint/2010/main" val="37965223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LENOVO\Desktop\MCC\Final Dataset_01012018\First Level Delay\First_level_delay_of7Patient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12" y="32756"/>
            <a:ext cx="9180512" cy="3873500"/>
          </a:xfrm>
          <a:prstGeom prst="rect">
            <a:avLst/>
          </a:prstGeom>
          <a:noFill/>
          <a:ln>
            <a:noFill/>
          </a:ln>
        </p:spPr>
      </p:pic>
      <p:pic>
        <p:nvPicPr>
          <p:cNvPr id="5" name="Picture 4" descr="C:\Users\LENOVO\Desktop\MCC\Final Dataset_01012018\First Level Delay\First_level_delay_ofAllPatient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906256"/>
            <a:ext cx="9144000" cy="2951744"/>
          </a:xfrm>
          <a:prstGeom prst="rect">
            <a:avLst/>
          </a:prstGeom>
          <a:noFill/>
          <a:ln>
            <a:noFill/>
          </a:ln>
        </p:spPr>
      </p:pic>
    </p:spTree>
    <p:extLst>
      <p:ext uri="{BB962C8B-B14F-4D97-AF65-F5344CB8AC3E}">
        <p14:creationId xmlns:p14="http://schemas.microsoft.com/office/powerpoint/2010/main" val="2326440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b="1" dirty="0" smtClean="0">
                <a:solidFill>
                  <a:srgbClr val="00B0F0"/>
                </a:solidFill>
                <a:latin typeface="Times New Roman" pitchFamily="18" charset="0"/>
                <a:cs typeface="Times New Roman" pitchFamily="18" charset="0"/>
              </a:rPr>
              <a:t>Areas of First Level Time Delay Analysis</a:t>
            </a:r>
            <a:endParaRPr lang="en-IN" sz="2800" b="1" dirty="0">
              <a:solidFill>
                <a:srgbClr val="00B0F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0768"/>
            <a:ext cx="9144000" cy="5517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9790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6625"/>
            <a:ext cx="8533800" cy="825446"/>
          </a:xfrm>
        </p:spPr>
        <p:txBody>
          <a:bodyPr/>
          <a:lstStyle/>
          <a:p>
            <a:r>
              <a:rPr lang="en-IN" sz="1600" b="1" dirty="0">
                <a:solidFill>
                  <a:srgbClr val="00B0F0"/>
                </a:solidFill>
                <a:latin typeface="Times New Roman" pitchFamily="18" charset="0"/>
                <a:cs typeface="Times New Roman" pitchFamily="18" charset="0"/>
              </a:rPr>
              <a:t>Second Level Delays</a:t>
            </a:r>
            <a:r>
              <a:rPr lang="en-IN" sz="1600" b="1" dirty="0" smtClean="0">
                <a:solidFill>
                  <a:srgbClr val="00B0F0"/>
                </a:solidFill>
                <a:latin typeface="Times New Roman" pitchFamily="18" charset="0"/>
                <a:cs typeface="Times New Roman" pitchFamily="18" charset="0"/>
              </a:rPr>
              <a:t>:</a:t>
            </a:r>
            <a:r>
              <a:rPr lang="en-IN" sz="1400" dirty="0" smtClean="0"/>
              <a:t/>
            </a:r>
            <a:br>
              <a:rPr lang="en-IN" sz="1400" dirty="0" smtClean="0"/>
            </a:br>
            <a:r>
              <a:rPr lang="en-IN" sz="1400" dirty="0" smtClean="0">
                <a:latin typeface="Times New Roman" pitchFamily="18" charset="0"/>
                <a:cs typeface="Times New Roman" pitchFamily="18" charset="0"/>
              </a:rPr>
              <a:t> Investigation Result Date, Care Plan Agreed Date</a:t>
            </a:r>
            <a:r>
              <a:rPr lang="en-IN" sz="1400" dirty="0"/>
              <a:t/>
            </a:r>
            <a:br>
              <a:rPr lang="en-IN" sz="1400" dirty="0"/>
            </a:br>
            <a:r>
              <a:rPr lang="en-IN" sz="1400" dirty="0" smtClean="0"/>
              <a:t/>
            </a:r>
            <a:br>
              <a:rPr lang="en-IN" sz="1400" dirty="0" smtClean="0"/>
            </a:br>
            <a:endParaRPr lang="en-IN" sz="14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23528" y="591358"/>
            <a:ext cx="8424936" cy="2908300"/>
          </a:xfrm>
          <a:prstGeom prst="rect">
            <a:avLst/>
          </a:prstGeom>
          <a:noFill/>
          <a:ln>
            <a:noFill/>
          </a:ln>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99658"/>
            <a:ext cx="9143999" cy="3358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3794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LENOVO\Desktop\MCC\Final Dataset_01012018\Second Level Delay\second_level_Delayfor7patient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6181"/>
            <a:ext cx="9144000" cy="3330811"/>
          </a:xfrm>
          <a:prstGeom prst="rect">
            <a:avLst/>
          </a:prstGeom>
          <a:noFill/>
          <a:ln>
            <a:noFill/>
          </a:ln>
        </p:spPr>
      </p:pic>
      <p:pic>
        <p:nvPicPr>
          <p:cNvPr id="5" name="Picture 4" descr="C:\Users\LENOVO\Desktop\MCC\Final Dataset_01012018\Second Level Delay\second_level_DelayforAllpatient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356992"/>
            <a:ext cx="9144000" cy="3501008"/>
          </a:xfrm>
          <a:prstGeom prst="rect">
            <a:avLst/>
          </a:prstGeom>
          <a:noFill/>
          <a:ln>
            <a:noFill/>
          </a:ln>
        </p:spPr>
      </p:pic>
    </p:spTree>
    <p:extLst>
      <p:ext uri="{BB962C8B-B14F-4D97-AF65-F5344CB8AC3E}">
        <p14:creationId xmlns:p14="http://schemas.microsoft.com/office/powerpoint/2010/main" val="17655017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5359"/>
            <a:ext cx="7178960" cy="698055"/>
          </a:xfrm>
        </p:spPr>
        <p:txBody>
          <a:bodyPr/>
          <a:lstStyle/>
          <a:p>
            <a:pPr algn="ctr"/>
            <a:r>
              <a:rPr lang="en-IN" b="1" dirty="0" smtClean="0">
                <a:solidFill>
                  <a:srgbClr val="00B0F0"/>
                </a:solidFill>
                <a:latin typeface="Times New Roman" pitchFamily="18" charset="0"/>
                <a:cs typeface="Times New Roman" pitchFamily="18" charset="0"/>
              </a:rPr>
              <a:t>Investigation Result Date, Start Date (Surgery Hospital Provider Spell)</a:t>
            </a:r>
            <a:endParaRPr lang="en-IN" b="1" dirty="0">
              <a:solidFill>
                <a:srgbClr val="00B0F0"/>
              </a:solidFill>
              <a:latin typeface="Times New Roman" pitchFamily="18" charset="0"/>
              <a:cs typeface="Times New Roman" pitchFamily="18" charset="0"/>
            </a:endParaRPr>
          </a:p>
        </p:txBody>
      </p:sp>
      <p:pic>
        <p:nvPicPr>
          <p:cNvPr id="4" name="Picture 3" descr="C:\Users\LENOVO\Desktop\MCC\Final Dataset_01012018\Second Level Delay\second_level_Delay02for1patient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20688"/>
            <a:ext cx="9144000" cy="2952328"/>
          </a:xfrm>
          <a:prstGeom prst="rect">
            <a:avLst/>
          </a:prstGeom>
          <a:noFill/>
          <a:ln>
            <a:noFill/>
          </a:ln>
        </p:spPr>
      </p:pic>
      <p:pic>
        <p:nvPicPr>
          <p:cNvPr id="5" name="Picture 4" descr="C:\Users\LENOVO\Desktop\MCC\Final Dataset_01012018\Second Level Delay\second_level_Delay02for7patient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73016"/>
            <a:ext cx="9144000" cy="3284984"/>
          </a:xfrm>
          <a:prstGeom prst="rect">
            <a:avLst/>
          </a:prstGeom>
          <a:noFill/>
          <a:ln>
            <a:noFill/>
          </a:ln>
        </p:spPr>
      </p:pic>
    </p:spTree>
    <p:extLst>
      <p:ext uri="{BB962C8B-B14F-4D97-AF65-F5344CB8AC3E}">
        <p14:creationId xmlns:p14="http://schemas.microsoft.com/office/powerpoint/2010/main" val="28938701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LENOVO\Desktop\MCC\Final Dataset_01012018\Second Level Delay\second_level_Delay02forallpatient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876"/>
            <a:ext cx="9144000" cy="4152900"/>
          </a:xfrm>
          <a:prstGeom prst="rect">
            <a:avLst/>
          </a:prstGeom>
          <a:noFill/>
          <a:ln>
            <a:noFill/>
          </a:ln>
        </p:spPr>
      </p:pic>
    </p:spTree>
    <p:extLst>
      <p:ext uri="{BB962C8B-B14F-4D97-AF65-F5344CB8AC3E}">
        <p14:creationId xmlns:p14="http://schemas.microsoft.com/office/powerpoint/2010/main" val="9296749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33800" cy="908720"/>
          </a:xfrm>
        </p:spPr>
        <p:txBody>
          <a:bodyPr/>
          <a:lstStyle/>
          <a:p>
            <a:pPr algn="ctr"/>
            <a:r>
              <a:rPr lang="en-IN" sz="2000" b="1" dirty="0" smtClean="0">
                <a:solidFill>
                  <a:srgbClr val="00B0F0"/>
                </a:solidFill>
                <a:latin typeface="Times New Roman" pitchFamily="18" charset="0"/>
                <a:cs typeface="Times New Roman" pitchFamily="18" charset="0"/>
              </a:rPr>
              <a:t>Investigation Result Date, Start Date (Anti-cancer Drug Regimen)</a:t>
            </a:r>
            <a:r>
              <a:rPr lang="en-IN" dirty="0">
                <a:solidFill>
                  <a:srgbClr val="00B0F0"/>
                </a:solidFill>
              </a:rPr>
              <a:t/>
            </a:r>
            <a:br>
              <a:rPr lang="en-IN" dirty="0">
                <a:solidFill>
                  <a:srgbClr val="00B0F0"/>
                </a:solidFill>
              </a:rPr>
            </a:br>
            <a:endParaRPr lang="en-IN" dirty="0">
              <a:solidFill>
                <a:srgbClr val="00B0F0"/>
              </a:solidFill>
            </a:endParaRPr>
          </a:p>
        </p:txBody>
      </p:sp>
      <p:pic>
        <p:nvPicPr>
          <p:cNvPr id="4" name="Picture 3" descr="C:\Users\LENOVO\Desktop\MCC\Final Dataset_01012018\Second Level Delay\second_level_Delay03for1patient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48680"/>
            <a:ext cx="9143999" cy="3096344"/>
          </a:xfrm>
          <a:prstGeom prst="rect">
            <a:avLst/>
          </a:prstGeom>
          <a:noFill/>
          <a:ln>
            <a:noFill/>
          </a:ln>
        </p:spPr>
      </p:pic>
      <p:pic>
        <p:nvPicPr>
          <p:cNvPr id="5" name="Picture 4" descr="C:\Users\LENOVO\Desktop\MCC\Final Dataset_01012018\Second Level Delay\second_level_Delay03for7patient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7" y="3615395"/>
            <a:ext cx="9142182" cy="3242605"/>
          </a:xfrm>
          <a:prstGeom prst="rect">
            <a:avLst/>
          </a:prstGeom>
          <a:noFill/>
          <a:ln>
            <a:noFill/>
          </a:ln>
        </p:spPr>
      </p:pic>
    </p:spTree>
    <p:extLst>
      <p:ext uri="{BB962C8B-B14F-4D97-AF65-F5344CB8AC3E}">
        <p14:creationId xmlns:p14="http://schemas.microsoft.com/office/powerpoint/2010/main" val="3090483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LENOVO\Desktop\MCC\Final Dataset_01012018\Second Level Delay\second_level_Delay03forallpatient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9" y="4477"/>
            <a:ext cx="9149079" cy="3835400"/>
          </a:xfrm>
          <a:prstGeom prst="rect">
            <a:avLst/>
          </a:prstGeom>
          <a:noFill/>
          <a:ln>
            <a:noFill/>
          </a:ln>
        </p:spPr>
      </p:pic>
    </p:spTree>
    <p:extLst>
      <p:ext uri="{BB962C8B-B14F-4D97-AF65-F5344CB8AC3E}">
        <p14:creationId xmlns:p14="http://schemas.microsoft.com/office/powerpoint/2010/main" val="12019206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448920" y="0"/>
            <a:ext cx="8229240" cy="1142640"/>
          </a:xfrm>
          <a:prstGeom prst="rect">
            <a:avLst/>
          </a:prstGeom>
          <a:noFill/>
          <a:ln>
            <a:noFill/>
          </a:ln>
        </p:spPr>
        <p:txBody>
          <a:bodyPr anchor="ctr"/>
          <a:lstStyle/>
          <a:p>
            <a:pPr>
              <a:lnSpc>
                <a:spcPct val="100000"/>
              </a:lnSpc>
            </a:pPr>
            <a:r>
              <a:rPr lang="en-US" sz="3600" b="0" strike="noStrike" spc="-1" dirty="0" smtClean="0">
                <a:solidFill>
                  <a:srgbClr val="00B0F0"/>
                </a:solidFill>
                <a:uFill>
                  <a:solidFill>
                    <a:srgbClr val="FFFFFF"/>
                  </a:solidFill>
                </a:uFill>
                <a:latin typeface="Calibri"/>
              </a:rPr>
              <a:t>	       </a:t>
            </a:r>
            <a:r>
              <a:rPr lang="en-US" sz="3600" b="0" strike="noStrike" spc="-1" dirty="0" smtClean="0">
                <a:solidFill>
                  <a:srgbClr val="00B0F0"/>
                </a:solidFill>
                <a:uFill>
                  <a:solidFill>
                    <a:srgbClr val="FFFFFF"/>
                  </a:solidFill>
                </a:uFill>
                <a:latin typeface="Times New Roman" pitchFamily="18" charset="0"/>
                <a:cs typeface="Times New Roman" pitchFamily="18" charset="0"/>
              </a:rPr>
              <a:t>Contents</a:t>
            </a:r>
            <a:endParaRPr lang="en-US" sz="1800" b="0" strike="noStrike" spc="-1" dirty="0">
              <a:solidFill>
                <a:srgbClr val="00B0F0"/>
              </a:solidFill>
              <a:uFill>
                <a:solidFill>
                  <a:srgbClr val="FFFFFF"/>
                </a:solidFill>
              </a:uFill>
              <a:latin typeface="Times New Roman" pitchFamily="18" charset="0"/>
              <a:cs typeface="Times New Roman" pitchFamily="18" charset="0"/>
            </a:endParaRPr>
          </a:p>
        </p:txBody>
      </p:sp>
      <p:sp>
        <p:nvSpPr>
          <p:cNvPr id="5" name="TextShape 2"/>
          <p:cNvSpPr txBox="1"/>
          <p:nvPr/>
        </p:nvSpPr>
        <p:spPr>
          <a:xfrm>
            <a:off x="2071670" y="857232"/>
            <a:ext cx="7072330" cy="4071966"/>
          </a:xfrm>
          <a:prstGeom prst="rect">
            <a:avLst/>
          </a:prstGeom>
          <a:noFill/>
          <a:ln>
            <a:noFill/>
          </a:ln>
        </p:spPr>
        <p:txBody>
          <a:bodyPr/>
          <a:lstStyle/>
          <a:p>
            <a:pPr marL="514440" indent="-514080">
              <a:lnSpc>
                <a:spcPct val="100000"/>
              </a:lnSpc>
              <a:buClr>
                <a:srgbClr val="000000"/>
              </a:buClr>
              <a:buFont typeface="StarSymbol"/>
              <a:buAutoNum type="arabicPeriod"/>
            </a:pPr>
            <a:r>
              <a:rPr lang="en-US" sz="2400" strike="noStrike" spc="-1" dirty="0">
                <a:uFill>
                  <a:solidFill>
                    <a:srgbClr val="FFFFFF"/>
                  </a:solidFill>
                </a:uFill>
                <a:latin typeface="Times New Roman" pitchFamily="18" charset="0"/>
                <a:cs typeface="Times New Roman" pitchFamily="18" charset="0"/>
              </a:rPr>
              <a:t>Introduction</a:t>
            </a:r>
            <a:endParaRPr lang="en-US" sz="2800" strike="noStrike" spc="-1" dirty="0">
              <a:uFill>
                <a:solidFill>
                  <a:srgbClr val="FFFFFF"/>
                </a:solidFill>
              </a:uFill>
              <a:latin typeface="Times New Roman" pitchFamily="18" charset="0"/>
              <a:cs typeface="Times New Roman" pitchFamily="18" charset="0"/>
            </a:endParaRPr>
          </a:p>
          <a:p>
            <a:pPr marL="514440" indent="-514080">
              <a:lnSpc>
                <a:spcPct val="100000"/>
              </a:lnSpc>
              <a:buClr>
                <a:srgbClr val="000000"/>
              </a:buClr>
              <a:buFont typeface="StarSymbol"/>
              <a:buAutoNum type="arabicPeriod"/>
            </a:pPr>
            <a:r>
              <a:rPr lang="en-GB" sz="2400" dirty="0" smtClean="0">
                <a:latin typeface="Times New Roman" pitchFamily="18" charset="0"/>
                <a:cs typeface="Times New Roman" pitchFamily="18" charset="0"/>
              </a:rPr>
              <a:t>Abstract and Purpose</a:t>
            </a:r>
          </a:p>
          <a:p>
            <a:pPr marL="514440" indent="-514080">
              <a:lnSpc>
                <a:spcPct val="100000"/>
              </a:lnSpc>
              <a:buClr>
                <a:srgbClr val="000000"/>
              </a:buClr>
              <a:buFont typeface="StarSymbol"/>
              <a:buAutoNum type="arabicPeriod"/>
            </a:pPr>
            <a:r>
              <a:rPr lang="en-GB" sz="2400" dirty="0" smtClean="0">
                <a:latin typeface="Times New Roman" pitchFamily="18" charset="0"/>
                <a:cs typeface="Times New Roman" pitchFamily="18" charset="0"/>
              </a:rPr>
              <a:t>Study Analysis in Areas of delay</a:t>
            </a:r>
          </a:p>
          <a:p>
            <a:pPr marL="514440" indent="-514080">
              <a:lnSpc>
                <a:spcPct val="100000"/>
              </a:lnSpc>
              <a:buClr>
                <a:srgbClr val="000000"/>
              </a:buClr>
              <a:buFont typeface="StarSymbol"/>
              <a:buAutoNum type="arabicPeriod"/>
            </a:pPr>
            <a:r>
              <a:rPr lang="en-US" sz="2400" spc="-1" dirty="0" smtClean="0">
                <a:uFill>
                  <a:solidFill>
                    <a:srgbClr val="FFFFFF"/>
                  </a:solidFill>
                </a:uFill>
                <a:latin typeface="Times New Roman" pitchFamily="18" charset="0"/>
                <a:cs typeface="Times New Roman" pitchFamily="18" charset="0"/>
              </a:rPr>
              <a:t>Cancer Statistics </a:t>
            </a:r>
            <a:endParaRPr lang="en-US" sz="1200" spc="-1" dirty="0" smtClean="0">
              <a:uFill>
                <a:solidFill>
                  <a:srgbClr val="FFFFFF"/>
                </a:solidFill>
              </a:uFill>
              <a:latin typeface="Times New Roman" pitchFamily="18" charset="0"/>
              <a:cs typeface="Times New Roman" pitchFamily="18" charset="0"/>
            </a:endParaRPr>
          </a:p>
          <a:p>
            <a:pPr marL="514440" indent="-514080">
              <a:lnSpc>
                <a:spcPct val="100000"/>
              </a:lnSpc>
              <a:buClr>
                <a:srgbClr val="000000"/>
              </a:buClr>
              <a:buFont typeface="StarSymbol"/>
              <a:buAutoNum type="arabicPeriod"/>
            </a:pPr>
            <a:r>
              <a:rPr lang="en-US" sz="2400" spc="-1" dirty="0" smtClean="0">
                <a:uFill>
                  <a:solidFill>
                    <a:srgbClr val="FFFFFF"/>
                  </a:solidFill>
                </a:uFill>
                <a:latin typeface="Times New Roman" pitchFamily="18" charset="0"/>
                <a:cs typeface="Times New Roman" pitchFamily="18" charset="0"/>
              </a:rPr>
              <a:t>Requirement Gathering and Analysis </a:t>
            </a:r>
          </a:p>
          <a:p>
            <a:pPr marL="514440" indent="-514080">
              <a:lnSpc>
                <a:spcPct val="100000"/>
              </a:lnSpc>
              <a:buClr>
                <a:srgbClr val="000000"/>
              </a:buClr>
              <a:buFont typeface="StarSymbol"/>
              <a:buAutoNum type="arabicPeriod"/>
            </a:pPr>
            <a:r>
              <a:rPr lang="en-US" sz="2400" strike="noStrike" spc="-1" dirty="0" smtClean="0">
                <a:uFill>
                  <a:solidFill>
                    <a:srgbClr val="FFFFFF"/>
                  </a:solidFill>
                </a:uFill>
                <a:latin typeface="Times New Roman" pitchFamily="18" charset="0"/>
                <a:cs typeface="Times New Roman" pitchFamily="18" charset="0"/>
              </a:rPr>
              <a:t>Technologies </a:t>
            </a:r>
            <a:r>
              <a:rPr lang="en-US" sz="2400" strike="noStrike" spc="-1" dirty="0">
                <a:uFill>
                  <a:solidFill>
                    <a:srgbClr val="FFFFFF"/>
                  </a:solidFill>
                </a:uFill>
                <a:latin typeface="Times New Roman" pitchFamily="18" charset="0"/>
                <a:cs typeface="Times New Roman" pitchFamily="18" charset="0"/>
              </a:rPr>
              <a:t>to be used </a:t>
            </a:r>
            <a:endParaRPr lang="en-US" sz="2400" strike="noStrike" spc="-1" dirty="0" smtClean="0">
              <a:uFill>
                <a:solidFill>
                  <a:srgbClr val="FFFFFF"/>
                </a:solidFill>
              </a:uFill>
              <a:latin typeface="Times New Roman" pitchFamily="18" charset="0"/>
              <a:cs typeface="Times New Roman" pitchFamily="18" charset="0"/>
            </a:endParaRPr>
          </a:p>
          <a:p>
            <a:pPr marL="514440" indent="-514080">
              <a:lnSpc>
                <a:spcPct val="100000"/>
              </a:lnSpc>
              <a:buClr>
                <a:srgbClr val="000000"/>
              </a:buClr>
              <a:buFont typeface="StarSymbol"/>
              <a:buAutoNum type="arabicPeriod"/>
            </a:pPr>
            <a:r>
              <a:rPr lang="en-US" sz="2400" dirty="0" smtClean="0">
                <a:latin typeface="Times New Roman" pitchFamily="18" charset="0"/>
                <a:cs typeface="Times New Roman" pitchFamily="18" charset="0"/>
              </a:rPr>
              <a:t>What is a Big Data</a:t>
            </a:r>
            <a:endParaRPr lang="en-US" sz="2400" strike="noStrike" spc="-1" dirty="0">
              <a:uFill>
                <a:solidFill>
                  <a:srgbClr val="FFFFFF"/>
                </a:solidFill>
              </a:uFill>
              <a:latin typeface="Times New Roman" pitchFamily="18" charset="0"/>
              <a:cs typeface="Times New Roman" pitchFamily="18" charset="0"/>
            </a:endParaRPr>
          </a:p>
          <a:p>
            <a:pPr marL="514440" indent="-514080">
              <a:buClr>
                <a:srgbClr val="000000"/>
              </a:buClr>
              <a:buFont typeface="StarSymbol"/>
              <a:buAutoNum type="arabicPeriod"/>
            </a:pPr>
            <a:r>
              <a:rPr lang="en-US" sz="2400" spc="-1" dirty="0" smtClean="0">
                <a:uFill>
                  <a:solidFill>
                    <a:srgbClr val="FFFFFF"/>
                  </a:solidFill>
                </a:uFill>
                <a:latin typeface="Times New Roman" pitchFamily="18" charset="0"/>
                <a:cs typeface="Times New Roman" pitchFamily="18" charset="0"/>
              </a:rPr>
              <a:t>Scope of Study</a:t>
            </a:r>
          </a:p>
          <a:p>
            <a:pPr marL="514440" indent="-514080">
              <a:buClr>
                <a:srgbClr val="000000"/>
              </a:buClr>
              <a:buFont typeface="StarSymbol"/>
              <a:buAutoNum type="arabicPeriod"/>
            </a:pPr>
            <a:r>
              <a:rPr lang="en-US" sz="2400" spc="-1" dirty="0">
                <a:uFill>
                  <a:solidFill>
                    <a:srgbClr val="FFFFFF"/>
                  </a:solidFill>
                </a:uFill>
                <a:latin typeface="Times New Roman" pitchFamily="18" charset="0"/>
                <a:cs typeface="Times New Roman" pitchFamily="18" charset="0"/>
              </a:rPr>
              <a:t>Research </a:t>
            </a:r>
            <a:r>
              <a:rPr lang="en-US" sz="2400" spc="-1" dirty="0" smtClean="0">
                <a:uFill>
                  <a:solidFill>
                    <a:srgbClr val="FFFFFF"/>
                  </a:solidFill>
                </a:uFill>
                <a:latin typeface="Times New Roman" pitchFamily="18" charset="0"/>
                <a:cs typeface="Times New Roman" pitchFamily="18" charset="0"/>
              </a:rPr>
              <a:t>Methodologies</a:t>
            </a:r>
            <a:endParaRPr lang="en-US" sz="2400" spc="-1" dirty="0" smtClean="0">
              <a:uFill>
                <a:solidFill>
                  <a:srgbClr val="FFFFFF"/>
                </a:solidFill>
              </a:uFill>
              <a:latin typeface="Times New Roman" pitchFamily="18" charset="0"/>
              <a:cs typeface="Times New Roman" pitchFamily="18" charset="0"/>
            </a:endParaRPr>
          </a:p>
          <a:p>
            <a:pPr marL="514440" indent="-514080">
              <a:buClr>
                <a:srgbClr val="000000"/>
              </a:buClr>
              <a:buFont typeface="StarSymbol"/>
              <a:buAutoNum type="arabicPeriod"/>
            </a:pPr>
            <a:r>
              <a:rPr lang="en-IN" sz="2400" dirty="0" smtClean="0">
                <a:latin typeface="Times New Roman" pitchFamily="18" charset="0"/>
                <a:cs typeface="Times New Roman" pitchFamily="18" charset="0"/>
              </a:rPr>
              <a:t>Research Study</a:t>
            </a:r>
          </a:p>
          <a:p>
            <a:pPr marL="514440" indent="-514080">
              <a:buClr>
                <a:srgbClr val="000000"/>
              </a:buClr>
              <a:buFont typeface="StarSymbol"/>
              <a:buAutoNum type="arabicPeriod"/>
            </a:pPr>
            <a:r>
              <a:rPr lang="en-US" sz="2400" spc="-1" dirty="0" smtClean="0">
                <a:uFill>
                  <a:solidFill>
                    <a:srgbClr val="FFFFFF"/>
                  </a:solidFill>
                </a:uFill>
                <a:latin typeface="Times New Roman" pitchFamily="18" charset="0"/>
                <a:cs typeface="Times New Roman" pitchFamily="18" charset="0"/>
              </a:rPr>
              <a:t>Data simulation</a:t>
            </a:r>
          </a:p>
          <a:p>
            <a:pPr marL="514440" indent="-514080">
              <a:buClr>
                <a:srgbClr val="000000"/>
              </a:buClr>
              <a:buFont typeface="StarSymbol"/>
              <a:buAutoNum type="arabicPeriod"/>
            </a:pPr>
            <a:r>
              <a:rPr lang="en-US" sz="2400" spc="-1" dirty="0" smtClean="0">
                <a:uFill>
                  <a:solidFill>
                    <a:srgbClr val="FFFFFF"/>
                  </a:solidFill>
                </a:uFill>
                <a:latin typeface="Times New Roman" pitchFamily="18" charset="0"/>
                <a:cs typeface="Times New Roman" pitchFamily="18" charset="0"/>
              </a:rPr>
              <a:t>Results</a:t>
            </a:r>
            <a:endParaRPr lang="en-US" sz="2400" spc="-1" dirty="0" smtClean="0">
              <a:uFill>
                <a:solidFill>
                  <a:srgbClr val="FFFFFF"/>
                </a:solidFill>
              </a:uFill>
              <a:latin typeface="Times New Roman" pitchFamily="18" charset="0"/>
              <a:cs typeface="Times New Roman" pitchFamily="18" charset="0"/>
            </a:endParaRPr>
          </a:p>
          <a:p>
            <a:pPr marL="514440" indent="-514080">
              <a:buClr>
                <a:srgbClr val="000000"/>
              </a:buClr>
              <a:buFont typeface="StarSymbol"/>
              <a:buAutoNum type="arabicPeriod"/>
            </a:pPr>
            <a:r>
              <a:rPr lang="en-US" sz="2400" spc="-1" dirty="0" smtClean="0">
                <a:uFill>
                  <a:solidFill>
                    <a:srgbClr val="FFFFFF"/>
                  </a:solidFill>
                </a:uFill>
                <a:latin typeface="Times New Roman" pitchFamily="18" charset="0"/>
                <a:cs typeface="Times New Roman" pitchFamily="18" charset="0"/>
              </a:rPr>
              <a:t>Conclusion</a:t>
            </a:r>
            <a:endParaRPr lang="en-US" sz="2400" spc="-1" dirty="0" smtClean="0">
              <a:uFill>
                <a:solidFill>
                  <a:srgbClr val="FFFFFF"/>
                </a:solidFill>
              </a:uFill>
              <a:latin typeface="Times New Roman" pitchFamily="18" charset="0"/>
              <a:cs typeface="Times New Roman" pitchFamily="18" charset="0"/>
            </a:endParaRPr>
          </a:p>
          <a:p>
            <a:pPr marL="360">
              <a:buClr>
                <a:srgbClr val="000000"/>
              </a:buClr>
            </a:pPr>
            <a:endParaRPr lang="en-US" sz="2400" strike="noStrike" spc="-1" dirty="0">
              <a:uFill>
                <a:solidFill>
                  <a:srgbClr val="FFFFFF"/>
                </a:solidFill>
              </a:uFill>
              <a:latin typeface="Times New Roman" pitchFamily="18" charset="0"/>
              <a:cs typeface="Times New Roman" pitchFamily="18" charset="0"/>
            </a:endParaRPr>
          </a:p>
          <a:p>
            <a:pPr>
              <a:lnSpc>
                <a:spcPct val="100000"/>
              </a:lnSpc>
            </a:pPr>
            <a:endParaRPr lang="en-US" sz="2800" strike="noStrike" spc="-1" dirty="0">
              <a:uFill>
                <a:solidFill>
                  <a:srgbClr val="FFFFFF"/>
                </a:solidFill>
              </a:uFill>
              <a:latin typeface="Times New Roman" pitchFamily="18" charset="0"/>
              <a:cs typeface="Times New Roman" pitchFamily="18" charset="0"/>
            </a:endParaRPr>
          </a:p>
          <a:p>
            <a:pPr>
              <a:lnSpc>
                <a:spcPct val="100000"/>
              </a:lnSpc>
            </a:pPr>
            <a:endParaRPr lang="en-US" sz="2800" strike="noStrike" spc="-1" dirty="0">
              <a:uFill>
                <a:solidFill>
                  <a:srgbClr val="FFFFFF"/>
                </a:solidFill>
              </a:uFill>
              <a:latin typeface="Times New Roman" pitchFamily="18" charset="0"/>
              <a:cs typeface="Times New Roman" pitchFamily="18" charset="0"/>
            </a:endParaRPr>
          </a:p>
          <a:p>
            <a:pPr>
              <a:lnSpc>
                <a:spcPct val="100000"/>
              </a:lnSpc>
            </a:pPr>
            <a:endParaRPr lang="en-US" sz="2800" strike="noStrike" spc="-1" dirty="0">
              <a:uFill>
                <a:solidFill>
                  <a:srgbClr val="FFFFFF"/>
                </a:solidFill>
              </a:u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6" y="0"/>
            <a:ext cx="8533800" cy="1142640"/>
          </a:xfrm>
        </p:spPr>
        <p:txBody>
          <a:bodyPr/>
          <a:lstStyle/>
          <a:p>
            <a:pPr algn="ctr"/>
            <a:r>
              <a:rPr lang="en-IN" sz="2000" b="1" dirty="0" smtClean="0">
                <a:solidFill>
                  <a:srgbClr val="00B0F0"/>
                </a:solidFill>
                <a:latin typeface="Times New Roman" pitchFamily="18" charset="0"/>
                <a:cs typeface="Times New Roman" pitchFamily="18" charset="0"/>
              </a:rPr>
              <a:t>Investigation Result Date, Start Date (</a:t>
            </a:r>
            <a:r>
              <a:rPr lang="en-IN" sz="2000" b="1" dirty="0" err="1" smtClean="0">
                <a:solidFill>
                  <a:srgbClr val="00B0F0"/>
                </a:solidFill>
                <a:latin typeface="Times New Roman" pitchFamily="18" charset="0"/>
                <a:cs typeface="Times New Roman" pitchFamily="18" charset="0"/>
              </a:rPr>
              <a:t>Teletherapy</a:t>
            </a:r>
            <a:r>
              <a:rPr lang="en-IN" sz="2000" b="1" dirty="0" smtClean="0">
                <a:solidFill>
                  <a:srgbClr val="00B0F0"/>
                </a:solidFill>
                <a:latin typeface="Times New Roman" pitchFamily="18" charset="0"/>
                <a:cs typeface="Times New Roman" pitchFamily="18" charset="0"/>
              </a:rPr>
              <a:t> Treatment Course)</a:t>
            </a:r>
            <a:r>
              <a:rPr lang="en-IN" dirty="0">
                <a:solidFill>
                  <a:srgbClr val="00B0F0"/>
                </a:solidFill>
              </a:rPr>
              <a:t/>
            </a:r>
            <a:br>
              <a:rPr lang="en-IN" dirty="0">
                <a:solidFill>
                  <a:srgbClr val="00B0F0"/>
                </a:solidFill>
              </a:rPr>
            </a:br>
            <a:endParaRPr lang="en-IN" dirty="0">
              <a:solidFill>
                <a:srgbClr val="00B0F0"/>
              </a:solidFill>
            </a:endParaRPr>
          </a:p>
        </p:txBody>
      </p:sp>
      <p:pic>
        <p:nvPicPr>
          <p:cNvPr id="4" name="Picture 3" descr="C:\Users\LENOVO\Desktop\MCC\Final Dataset_01012018\Second Level Delay\second_level_Delay04for1patient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36712"/>
            <a:ext cx="9144000" cy="2736304"/>
          </a:xfrm>
          <a:prstGeom prst="rect">
            <a:avLst/>
          </a:prstGeom>
          <a:noFill/>
          <a:ln>
            <a:noFill/>
          </a:ln>
        </p:spPr>
      </p:pic>
      <p:pic>
        <p:nvPicPr>
          <p:cNvPr id="5" name="Picture 4" descr="C:\Users\LENOVO\Desktop\MCC\Final Dataset_01012018\Second Level Delay\second_level_Delay04for7patient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73016"/>
            <a:ext cx="9144000" cy="3289247"/>
          </a:xfrm>
          <a:prstGeom prst="rect">
            <a:avLst/>
          </a:prstGeom>
          <a:noFill/>
          <a:ln>
            <a:noFill/>
          </a:ln>
        </p:spPr>
      </p:pic>
    </p:spTree>
    <p:extLst>
      <p:ext uri="{BB962C8B-B14F-4D97-AF65-F5344CB8AC3E}">
        <p14:creationId xmlns:p14="http://schemas.microsoft.com/office/powerpoint/2010/main" val="33350869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LENOVO\Desktop\MCC\Final Dataset_01012018\Second Level Delay\second_level_Delay04forallpatient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 y="548680"/>
            <a:ext cx="9143465" cy="4320480"/>
          </a:xfrm>
          <a:prstGeom prst="rect">
            <a:avLst/>
          </a:prstGeom>
          <a:noFill/>
          <a:ln>
            <a:noFill/>
          </a:ln>
        </p:spPr>
      </p:pic>
    </p:spTree>
    <p:extLst>
      <p:ext uri="{BB962C8B-B14F-4D97-AF65-F5344CB8AC3E}">
        <p14:creationId xmlns:p14="http://schemas.microsoft.com/office/powerpoint/2010/main" val="19302050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52520" cy="980728"/>
          </a:xfrm>
        </p:spPr>
        <p:txBody>
          <a:bodyPr/>
          <a:lstStyle/>
          <a:p>
            <a:pPr algn="ctr"/>
            <a:r>
              <a:rPr lang="en-IN" sz="2000" b="1" dirty="0" smtClean="0">
                <a:solidFill>
                  <a:srgbClr val="00B0F0"/>
                </a:solidFill>
                <a:latin typeface="Times New Roman" pitchFamily="18" charset="0"/>
                <a:cs typeface="Times New Roman" pitchFamily="18" charset="0"/>
              </a:rPr>
              <a:t>Investigation Result Date, Start Date (Brachytherapy Treatment Course)</a:t>
            </a:r>
            <a:r>
              <a:rPr lang="en-IN" dirty="0">
                <a:solidFill>
                  <a:srgbClr val="00B0F0"/>
                </a:solidFill>
              </a:rPr>
              <a:t/>
            </a:r>
            <a:br>
              <a:rPr lang="en-IN" dirty="0">
                <a:solidFill>
                  <a:srgbClr val="00B0F0"/>
                </a:solidFill>
              </a:rPr>
            </a:br>
            <a:endParaRPr lang="en-IN" dirty="0">
              <a:solidFill>
                <a:srgbClr val="00B0F0"/>
              </a:solidFill>
            </a:endParaRPr>
          </a:p>
        </p:txBody>
      </p:sp>
      <p:pic>
        <p:nvPicPr>
          <p:cNvPr id="4" name="Picture 3" descr="C:\Users\LENOVO\Desktop\MCC\Final Dataset_01012018\Second Level Delay\second_level_Delay05for1patient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64704"/>
            <a:ext cx="9144000" cy="2880319"/>
          </a:xfrm>
          <a:prstGeom prst="rect">
            <a:avLst/>
          </a:prstGeom>
          <a:noFill/>
          <a:ln>
            <a:noFill/>
          </a:ln>
        </p:spPr>
      </p:pic>
      <p:pic>
        <p:nvPicPr>
          <p:cNvPr id="5" name="Picture 4" descr="C:\Users\LENOVO\Desktop\MCC\Final Dataset_01012018\Second Level Delay\second_level_Delay05for7patient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645024"/>
            <a:ext cx="9144000" cy="3212975"/>
          </a:xfrm>
          <a:prstGeom prst="rect">
            <a:avLst/>
          </a:prstGeom>
          <a:noFill/>
          <a:ln>
            <a:noFill/>
          </a:ln>
        </p:spPr>
      </p:pic>
    </p:spTree>
    <p:extLst>
      <p:ext uri="{BB962C8B-B14F-4D97-AF65-F5344CB8AC3E}">
        <p14:creationId xmlns:p14="http://schemas.microsoft.com/office/powerpoint/2010/main" val="23946168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LENOVO\Desktop\MCC\Final Dataset_01012018\Second Level Delay\second_level_Delay05forallpatients.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96" y="548680"/>
            <a:ext cx="9144000" cy="3994785"/>
          </a:xfrm>
          <a:prstGeom prst="rect">
            <a:avLst/>
          </a:prstGeom>
          <a:noFill/>
          <a:ln>
            <a:noFill/>
          </a:ln>
        </p:spPr>
      </p:pic>
    </p:spTree>
    <p:extLst>
      <p:ext uri="{BB962C8B-B14F-4D97-AF65-F5344CB8AC3E}">
        <p14:creationId xmlns:p14="http://schemas.microsoft.com/office/powerpoint/2010/main" val="18014916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6625"/>
            <a:ext cx="9144000" cy="1052736"/>
          </a:xfrm>
        </p:spPr>
        <p:txBody>
          <a:bodyPr/>
          <a:lstStyle/>
          <a:p>
            <a:pPr algn="ctr"/>
            <a:r>
              <a:rPr lang="en-IN" sz="2000" b="1" dirty="0" smtClean="0">
                <a:solidFill>
                  <a:srgbClr val="00B0F0"/>
                </a:solidFill>
                <a:latin typeface="Times New Roman" pitchFamily="18" charset="0"/>
                <a:cs typeface="Times New Roman" pitchFamily="18" charset="0"/>
              </a:rPr>
              <a:t>Investigation Result Date- Clinical Status Assessment Date (Cancer)</a:t>
            </a:r>
            <a:br>
              <a:rPr lang="en-IN" sz="2000" b="1" dirty="0" smtClean="0">
                <a:solidFill>
                  <a:srgbClr val="00B0F0"/>
                </a:solidFill>
                <a:latin typeface="Times New Roman" pitchFamily="18" charset="0"/>
                <a:cs typeface="Times New Roman" pitchFamily="18" charset="0"/>
              </a:rPr>
            </a:br>
            <a:endParaRPr lang="en-IN" sz="2000" b="1" dirty="0">
              <a:solidFill>
                <a:srgbClr val="00B0F0"/>
              </a:solidFill>
              <a:latin typeface="Times New Roman" pitchFamily="18" charset="0"/>
              <a:cs typeface="Times New Roman" pitchFamily="18" charset="0"/>
            </a:endParaRPr>
          </a:p>
        </p:txBody>
      </p:sp>
      <p:pic>
        <p:nvPicPr>
          <p:cNvPr id="4" name="Picture 3" descr="C:\Users\LENOVO\Desktop\MCC\Final Dataset_01012018\3rd Level\final_level_Delay02for1patients.png"/>
          <p:cNvPicPr/>
          <p:nvPr/>
        </p:nvPicPr>
        <p:blipFill>
          <a:blip r:embed="rId2">
            <a:extLst>
              <a:ext uri="{28A0092B-C50C-407E-A947-70E740481C1C}">
                <a14:useLocalDpi xmlns:a14="http://schemas.microsoft.com/office/drawing/2010/main" val="0"/>
              </a:ext>
            </a:extLst>
          </a:blip>
          <a:srcRect/>
          <a:stretch>
            <a:fillRect/>
          </a:stretch>
        </p:blipFill>
        <p:spPr bwMode="auto">
          <a:xfrm>
            <a:off x="-22345" y="746943"/>
            <a:ext cx="9144000" cy="2898081"/>
          </a:xfrm>
          <a:prstGeom prst="rect">
            <a:avLst/>
          </a:prstGeom>
          <a:noFill/>
          <a:ln>
            <a:noFill/>
          </a:ln>
        </p:spPr>
      </p:pic>
      <p:pic>
        <p:nvPicPr>
          <p:cNvPr id="5" name="Picture 4" descr="C:\Users\LENOVO\Desktop\MCC\Final Dataset_01012018\New folder\final_level_Delay02forallpatients.png"/>
          <p:cNvPicPr/>
          <p:nvPr/>
        </p:nvPicPr>
        <p:blipFill>
          <a:blip r:embed="rId3">
            <a:extLst>
              <a:ext uri="{28A0092B-C50C-407E-A947-70E740481C1C}">
                <a14:useLocalDpi xmlns:a14="http://schemas.microsoft.com/office/drawing/2010/main" val="0"/>
              </a:ext>
            </a:extLst>
          </a:blip>
          <a:srcRect/>
          <a:stretch>
            <a:fillRect/>
          </a:stretch>
        </p:blipFill>
        <p:spPr bwMode="auto">
          <a:xfrm>
            <a:off x="214" y="3394292"/>
            <a:ext cx="9143786" cy="3646170"/>
          </a:xfrm>
          <a:prstGeom prst="rect">
            <a:avLst/>
          </a:prstGeom>
          <a:noFill/>
          <a:ln>
            <a:noFill/>
          </a:ln>
        </p:spPr>
      </p:pic>
    </p:spTree>
    <p:extLst>
      <p:ext uri="{BB962C8B-B14F-4D97-AF65-F5344CB8AC3E}">
        <p14:creationId xmlns:p14="http://schemas.microsoft.com/office/powerpoint/2010/main" val="10910674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80728"/>
          </a:xfrm>
        </p:spPr>
        <p:txBody>
          <a:bodyPr/>
          <a:lstStyle/>
          <a:p>
            <a:pPr algn="ctr"/>
            <a:r>
              <a:rPr lang="en-IN" sz="2000" b="1" dirty="0" smtClean="0">
                <a:solidFill>
                  <a:srgbClr val="00B0F0"/>
                </a:solidFill>
                <a:latin typeface="Times New Roman" pitchFamily="18" charset="0"/>
                <a:cs typeface="Times New Roman" pitchFamily="18" charset="0"/>
              </a:rPr>
              <a:t>Investigation Result Date, Person Death Date</a:t>
            </a:r>
            <a:br>
              <a:rPr lang="en-IN" sz="2000" b="1" dirty="0" smtClean="0">
                <a:solidFill>
                  <a:srgbClr val="00B0F0"/>
                </a:solidFill>
                <a:latin typeface="Times New Roman" pitchFamily="18" charset="0"/>
                <a:cs typeface="Times New Roman" pitchFamily="18" charset="0"/>
              </a:rPr>
            </a:br>
            <a:endParaRPr lang="en-IN" sz="2000" b="1" dirty="0">
              <a:solidFill>
                <a:srgbClr val="00B0F0"/>
              </a:solidFill>
              <a:latin typeface="Times New Roman" pitchFamily="18" charset="0"/>
              <a:cs typeface="Times New Roman" pitchFamily="18" charset="0"/>
            </a:endParaRPr>
          </a:p>
        </p:txBody>
      </p:sp>
      <p:pic>
        <p:nvPicPr>
          <p:cNvPr id="4" name="Picture 3" descr="C:\Users\LENOVO\Desktop\MCC\Final Dataset_01012018\New folder\final_level_Delay01for1patients.png"/>
          <p:cNvPicPr/>
          <p:nvPr/>
        </p:nvPicPr>
        <p:blipFill>
          <a:blip r:embed="rId2">
            <a:extLst>
              <a:ext uri="{28A0092B-C50C-407E-A947-70E740481C1C}">
                <a14:useLocalDpi xmlns:a14="http://schemas.microsoft.com/office/drawing/2010/main" val="0"/>
              </a:ext>
            </a:extLst>
          </a:blip>
          <a:srcRect/>
          <a:stretch>
            <a:fillRect/>
          </a:stretch>
        </p:blipFill>
        <p:spPr bwMode="auto">
          <a:xfrm>
            <a:off x="0" y="620689"/>
            <a:ext cx="9144000" cy="3240360"/>
          </a:xfrm>
          <a:prstGeom prst="rect">
            <a:avLst/>
          </a:prstGeom>
          <a:noFill/>
          <a:ln>
            <a:noFill/>
          </a:ln>
        </p:spPr>
      </p:pic>
      <p:pic>
        <p:nvPicPr>
          <p:cNvPr id="5" name="Picture 4" descr="C:\Users\LENOVO\Desktop\MCC\Final Dataset_01012018\New folder\final_level_Delay01forallpatients.png"/>
          <p:cNvPicPr/>
          <p:nvPr/>
        </p:nvPicPr>
        <p:blipFill>
          <a:blip r:embed="rId3">
            <a:extLst>
              <a:ext uri="{28A0092B-C50C-407E-A947-70E740481C1C}">
                <a14:useLocalDpi xmlns:a14="http://schemas.microsoft.com/office/drawing/2010/main" val="0"/>
              </a:ext>
            </a:extLst>
          </a:blip>
          <a:srcRect/>
          <a:stretch>
            <a:fillRect/>
          </a:stretch>
        </p:blipFill>
        <p:spPr bwMode="auto">
          <a:xfrm>
            <a:off x="0" y="3861049"/>
            <a:ext cx="9144000" cy="2996951"/>
          </a:xfrm>
          <a:prstGeom prst="rect">
            <a:avLst/>
          </a:prstGeom>
          <a:noFill/>
          <a:ln>
            <a:noFill/>
          </a:ln>
        </p:spPr>
      </p:pic>
    </p:spTree>
    <p:extLst>
      <p:ext uri="{BB962C8B-B14F-4D97-AF65-F5344CB8AC3E}">
        <p14:creationId xmlns:p14="http://schemas.microsoft.com/office/powerpoint/2010/main" val="14937246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LENOVO\Desktop\MCC\Final Dataset_01012018\New folder\DeceasedMeanPlot.png"/>
          <p:cNvPicPr/>
          <p:nvPr/>
        </p:nvPicPr>
        <p:blipFill>
          <a:blip r:embed="rId2">
            <a:extLst>
              <a:ext uri="{28A0092B-C50C-407E-A947-70E740481C1C}">
                <a14:useLocalDpi xmlns:a14="http://schemas.microsoft.com/office/drawing/2010/main" val="0"/>
              </a:ext>
            </a:extLst>
          </a:blip>
          <a:srcRect/>
          <a:stretch>
            <a:fillRect/>
          </a:stretch>
        </p:blipFill>
        <p:spPr bwMode="auto">
          <a:xfrm>
            <a:off x="-32503" y="548680"/>
            <a:ext cx="9176503" cy="4081780"/>
          </a:xfrm>
          <a:prstGeom prst="rect">
            <a:avLst/>
          </a:prstGeom>
          <a:noFill/>
          <a:ln>
            <a:noFill/>
          </a:ln>
        </p:spPr>
      </p:pic>
    </p:spTree>
    <p:extLst>
      <p:ext uri="{BB962C8B-B14F-4D97-AF65-F5344CB8AC3E}">
        <p14:creationId xmlns:p14="http://schemas.microsoft.com/office/powerpoint/2010/main" val="8264431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p:nvPr>
        </p:nvSpPr>
        <p:spPr>
          <a:xfrm>
            <a:off x="683568" y="836712"/>
            <a:ext cx="7956376" cy="4275360"/>
          </a:xfrm>
        </p:spPr>
        <p:txBody>
          <a:bodyPr/>
          <a:lstStyle/>
          <a:p>
            <a:pPr algn="just"/>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Average delay in cancer diagnosis was 27.8 days. </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Service level of the patients' first visit and number of hospitals patients visited before obtaining a correct diagnosis were significantly associated with delay in diagnosis</a:t>
            </a:r>
          </a:p>
          <a:p>
            <a:pPr algn="just"/>
            <a:r>
              <a:rPr lang="en-IN" sz="2000" dirty="0" smtClean="0">
                <a:latin typeface="Times New Roman" pitchFamily="18" charset="0"/>
                <a:cs typeface="Times New Roman" pitchFamily="18" charset="0"/>
              </a:rPr>
              <a:t> </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Logistic regression analysis found that patients who had visited two, and three or more hospitals before getting a correct diagnosis had longer delays in diagnosis than patients who had visited one hospital (odds ratio = 2.23 and 9.26, 95% confidence interval 1.37–3.63 and 95% CI:3.87–22.15,respectively).</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endParaRPr lang="en-IN" sz="2000" dirty="0">
              <a:latin typeface="Times New Roman" pitchFamily="18" charset="0"/>
              <a:cs typeface="Times New Roman" pitchFamily="18" charset="0"/>
            </a:endParaRPr>
          </a:p>
        </p:txBody>
      </p:sp>
      <p:sp>
        <p:nvSpPr>
          <p:cNvPr id="7" name="Title 6"/>
          <p:cNvSpPr>
            <a:spLocks noGrp="1"/>
          </p:cNvSpPr>
          <p:nvPr>
            <p:ph type="title"/>
          </p:nvPr>
        </p:nvSpPr>
        <p:spPr>
          <a:xfrm>
            <a:off x="827584" y="188640"/>
            <a:ext cx="6638392" cy="1080120"/>
          </a:xfrm>
        </p:spPr>
        <p:txBody>
          <a:bodyPr/>
          <a:lstStyle/>
          <a:p>
            <a:pPr algn="l"/>
            <a:r>
              <a:rPr lang="en-IN" sz="3600" b="1" dirty="0" smtClean="0">
                <a:latin typeface="Times New Roman" pitchFamily="18" charset="0"/>
                <a:cs typeface="Times New Roman" pitchFamily="18" charset="0"/>
              </a:rPr>
              <a:t>Results:</a:t>
            </a:r>
            <a:endParaRPr lang="en-IN" sz="3600" b="1" dirty="0">
              <a:latin typeface="Times New Roman" pitchFamily="18" charset="0"/>
              <a:cs typeface="Times New Roman" pitchFamily="18" charset="0"/>
            </a:endParaRPr>
          </a:p>
        </p:txBody>
      </p:sp>
    </p:spTree>
    <p:extLst>
      <p:ext uri="{BB962C8B-B14F-4D97-AF65-F5344CB8AC3E}">
        <p14:creationId xmlns:p14="http://schemas.microsoft.com/office/powerpoint/2010/main" val="20217676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944" y="58127"/>
            <a:ext cx="6710400" cy="609422"/>
          </a:xfrm>
        </p:spPr>
        <p:txBody>
          <a:bodyPr/>
          <a:lstStyle/>
          <a:p>
            <a:r>
              <a:rPr lang="en-US" sz="4400" dirty="0" smtClean="0">
                <a:solidFill>
                  <a:srgbClr val="00B0F0"/>
                </a:solidFill>
                <a:latin typeface="Times New Roman" pitchFamily="18" charset="0"/>
                <a:cs typeface="Times New Roman" pitchFamily="18" charset="0"/>
              </a:rPr>
              <a:t>Conclusion </a:t>
            </a:r>
            <a:endParaRPr lang="en-IN" sz="4400" dirty="0">
              <a:solidFill>
                <a:srgbClr val="00B0F0"/>
              </a:solidFill>
              <a:latin typeface="Times New Roman" pitchFamily="18" charset="0"/>
              <a:cs typeface="Times New Roman" pitchFamily="18" charset="0"/>
            </a:endParaRPr>
          </a:p>
        </p:txBody>
      </p:sp>
      <p:sp>
        <p:nvSpPr>
          <p:cNvPr id="4" name="Rectangle 3"/>
          <p:cNvSpPr/>
          <p:nvPr/>
        </p:nvSpPr>
        <p:spPr>
          <a:xfrm>
            <a:off x="576064" y="637247"/>
            <a:ext cx="8244408" cy="4832092"/>
          </a:xfrm>
          <a:prstGeom prst="rect">
            <a:avLst/>
          </a:prstGeom>
        </p:spPr>
        <p:txBody>
          <a:bodyPr wrap="square">
            <a:spAutoFit/>
          </a:bodyPr>
          <a:lstStyle/>
          <a:p>
            <a:pPr marL="365760" indent="-255600" algn="just">
              <a:buClr>
                <a:srgbClr val="2DA2BF"/>
              </a:buClr>
              <a:buSzPct val="68000"/>
              <a:buFont typeface="Wingdings" charset="2"/>
              <a:buChar char=""/>
            </a:pPr>
            <a:r>
              <a:rPr lang="en-IN" sz="2200" dirty="0">
                <a:latin typeface="Times New Roman" pitchFamily="18" charset="0"/>
                <a:cs typeface="Times New Roman" pitchFamily="18" charset="0"/>
              </a:rPr>
              <a:t>Results of this study are anticipated to serve as a  reference for the government and medical institutions to develop policies to reduce the number of delay occurrences shown in our study research for cancer patients, and ultimately to achieve the goal of early detection and </a:t>
            </a:r>
            <a:r>
              <a:rPr lang="en-IN" sz="2200" dirty="0" smtClean="0">
                <a:latin typeface="Times New Roman" pitchFamily="18" charset="0"/>
                <a:cs typeface="Times New Roman" pitchFamily="18" charset="0"/>
              </a:rPr>
              <a:t>treatment</a:t>
            </a:r>
          </a:p>
          <a:p>
            <a:pPr marL="365760" indent="-255600" algn="just">
              <a:buClr>
                <a:srgbClr val="2DA2BF"/>
              </a:buClr>
              <a:buSzPct val="68000"/>
              <a:buFont typeface="Wingdings" charset="2"/>
              <a:buChar char=""/>
            </a:pPr>
            <a:endParaRPr lang="en-IN" sz="2200" dirty="0">
              <a:latin typeface="Times New Roman" pitchFamily="18" charset="0"/>
              <a:cs typeface="Times New Roman" pitchFamily="18" charset="0"/>
            </a:endParaRPr>
          </a:p>
          <a:p>
            <a:pPr marL="365760" indent="-255600" algn="just">
              <a:buClr>
                <a:srgbClr val="2DA2BF"/>
              </a:buClr>
              <a:buSzPct val="68000"/>
              <a:buFont typeface="Wingdings" charset="2"/>
              <a:buChar char=""/>
            </a:pPr>
            <a:r>
              <a:rPr lang="en-IN" sz="2200" dirty="0">
                <a:latin typeface="Times New Roman" pitchFamily="18" charset="0"/>
                <a:cs typeface="Times New Roman" pitchFamily="18" charset="0"/>
              </a:rPr>
              <a:t>A  delay in cancer diagnosis can occur at various levels, The patient may fail to recognise suspicious cancer symptoms or act on them</a:t>
            </a:r>
          </a:p>
          <a:p>
            <a:pPr marL="365760" indent="-255600" algn="just">
              <a:buClr>
                <a:srgbClr val="2DA2BF"/>
              </a:buClr>
              <a:buSzPct val="68000"/>
              <a:buFont typeface="Wingdings" charset="2"/>
              <a:buChar char=""/>
            </a:pPr>
            <a:endParaRPr lang="en-US" sz="2200" dirty="0">
              <a:latin typeface="Times New Roman" pitchFamily="18" charset="0"/>
              <a:cs typeface="Times New Roman" pitchFamily="18" charset="0"/>
            </a:endParaRPr>
          </a:p>
          <a:p>
            <a:pPr marL="365760" indent="-255600" algn="just">
              <a:buClr>
                <a:srgbClr val="2DA2BF"/>
              </a:buClr>
              <a:buSzPct val="68000"/>
              <a:buFont typeface="Wingdings" charset="2"/>
              <a:buChar char=""/>
            </a:pPr>
            <a:r>
              <a:rPr lang="en-IN" sz="2200" dirty="0">
                <a:latin typeface="Times New Roman" pitchFamily="18" charset="0"/>
                <a:cs typeface="Times New Roman" pitchFamily="18" charset="0"/>
              </a:rPr>
              <a:t>The primary care physician may not recognise patients with suspicious cancer symptoms and investigate them appropriately or refer on time</a:t>
            </a:r>
          </a:p>
          <a:p>
            <a:pPr marL="365760" indent="-255600">
              <a:buClr>
                <a:srgbClr val="2DA2BF"/>
              </a:buClr>
              <a:buSzPct val="68000"/>
              <a:buFont typeface="Wingdings" charset="2"/>
              <a:buChar char=""/>
            </a:pPr>
            <a:endParaRPr lang="en-US" sz="2200" dirty="0">
              <a:latin typeface="Times New Roman" pitchFamily="18" charset="0"/>
              <a:cs typeface="Times New Roman" pitchFamily="18" charset="0"/>
            </a:endParaRPr>
          </a:p>
          <a:p>
            <a:pPr marL="365760" indent="-255600">
              <a:buClr>
                <a:srgbClr val="2DA2BF"/>
              </a:buClr>
              <a:buSzPct val="68000"/>
              <a:buFont typeface="Wingdings" charset="2"/>
              <a:buChar char=""/>
            </a:pPr>
            <a:endParaRPr lang="en-IN" sz="2200" dirty="0">
              <a:latin typeface="Times New Roman" pitchFamily="18" charset="0"/>
              <a:cs typeface="Times New Roman" pitchFamily="18" charset="0"/>
            </a:endParaRPr>
          </a:p>
        </p:txBody>
      </p:sp>
    </p:spTree>
    <p:extLst>
      <p:ext uri="{BB962C8B-B14F-4D97-AF65-F5344CB8AC3E}">
        <p14:creationId xmlns:p14="http://schemas.microsoft.com/office/powerpoint/2010/main" val="33799474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1349936" y="51088"/>
            <a:ext cx="6231994" cy="695000"/>
          </a:xfrm>
          <a:prstGeom prst="rect">
            <a:avLst/>
          </a:prstGeom>
          <a:noFill/>
          <a:ln>
            <a:noFill/>
          </a:ln>
        </p:spPr>
        <p:txBody>
          <a:bodyPr lIns="0" tIns="0" rIns="0" bIns="0" anchor="ctr"/>
          <a:lstStyle/>
          <a:p>
            <a:r>
              <a:rPr lang="en-US" sz="3600" dirty="0" smtClean="0">
                <a:solidFill>
                  <a:srgbClr val="00B0F0"/>
                </a:solidFill>
                <a:latin typeface="Times New Roman" pitchFamily="18" charset="0"/>
                <a:cs typeface="Times New Roman" pitchFamily="18" charset="0"/>
              </a:rPr>
              <a:t>Conclusion Continue…..</a:t>
            </a:r>
            <a:endParaRPr lang="en-US" sz="3200" b="0" strike="noStrike" spc="-1" dirty="0">
              <a:solidFill>
                <a:srgbClr val="00B0F0"/>
              </a:solidFill>
              <a:uFill>
                <a:solidFill>
                  <a:srgbClr val="FFFFFF"/>
                </a:solidFill>
              </a:uFill>
              <a:latin typeface="Times New Roman" pitchFamily="18" charset="0"/>
              <a:cs typeface="Times New Roman" pitchFamily="18" charset="0"/>
            </a:endParaRPr>
          </a:p>
        </p:txBody>
      </p:sp>
      <p:sp>
        <p:nvSpPr>
          <p:cNvPr id="235" name="TextShape 2"/>
          <p:cNvSpPr txBox="1"/>
          <p:nvPr/>
        </p:nvSpPr>
        <p:spPr>
          <a:xfrm>
            <a:off x="971600" y="980728"/>
            <a:ext cx="7772400" cy="3010320"/>
          </a:xfrm>
          <a:prstGeom prst="rect">
            <a:avLst/>
          </a:prstGeom>
          <a:noFill/>
          <a:ln>
            <a:noFill/>
          </a:ln>
        </p:spPr>
        <p:txBody>
          <a:bodyPr lIns="90000" tIns="45000" rIns="90000" bIns="45000"/>
          <a:lstStyle/>
          <a:p>
            <a:pPr marL="365760" indent="-255600" algn="just">
              <a:buClr>
                <a:srgbClr val="2DA2BF"/>
              </a:buClr>
              <a:buSzPct val="68000"/>
              <a:buFont typeface="Wingdings" charset="2"/>
              <a:buChar char=""/>
            </a:pPr>
            <a:r>
              <a:rPr lang="en-IN" sz="2200" dirty="0">
                <a:latin typeface="Times New Roman" pitchFamily="18" charset="0"/>
                <a:cs typeface="Times New Roman" pitchFamily="18" charset="0"/>
              </a:rPr>
              <a:t>Patients with suspicious cancer in secondary care may not be seen on time, or they may be referred to the wrong </a:t>
            </a:r>
            <a:r>
              <a:rPr lang="en-IN" sz="2200" dirty="0" smtClean="0">
                <a:latin typeface="Times New Roman" pitchFamily="18" charset="0"/>
                <a:cs typeface="Times New Roman" pitchFamily="18" charset="0"/>
              </a:rPr>
              <a:t>specialty</a:t>
            </a:r>
          </a:p>
          <a:p>
            <a:pPr marL="365760" indent="-255600" algn="just">
              <a:buClr>
                <a:srgbClr val="2DA2BF"/>
              </a:buClr>
              <a:buSzPct val="68000"/>
              <a:buFont typeface="Wingdings" charset="2"/>
              <a:buChar char=""/>
            </a:pPr>
            <a:endParaRPr lang="en-IN" sz="2200" dirty="0">
              <a:latin typeface="Times New Roman" pitchFamily="18" charset="0"/>
              <a:cs typeface="Times New Roman" pitchFamily="18" charset="0"/>
            </a:endParaRPr>
          </a:p>
          <a:p>
            <a:pPr marL="365760" indent="-255600" algn="just">
              <a:buClr>
                <a:srgbClr val="2DA2BF"/>
              </a:buClr>
              <a:buSzPct val="68000"/>
              <a:buFont typeface="Wingdings" charset="2"/>
              <a:buChar char=""/>
            </a:pPr>
            <a:r>
              <a:rPr lang="en-IN" sz="2200" dirty="0" smtClean="0">
                <a:latin typeface="Times New Roman" pitchFamily="18" charset="0"/>
                <a:cs typeface="Times New Roman" pitchFamily="18" charset="0"/>
              </a:rPr>
              <a:t>Regularly updating primary care physicians about alarming symptoms of cancer, developing guidelines to identify these symptoms, promoting continuity of care, and enabling access to specialist expertise through prompt referrals should all help to prevent delays in cancer diagnosis</a:t>
            </a:r>
          </a:p>
          <a:p>
            <a:pPr marL="365760" indent="-255600" algn="just">
              <a:buClr>
                <a:srgbClr val="2DA2BF"/>
              </a:buClr>
              <a:buSzPct val="68000"/>
              <a:buFont typeface="Wingdings" charset="2"/>
              <a:buChar char=""/>
            </a:pPr>
            <a:endParaRPr lang="en-IN" sz="2200" dirty="0">
              <a:latin typeface="Times New Roman" pitchFamily="18" charset="0"/>
              <a:cs typeface="Times New Roman" pitchFamily="18" charset="0"/>
            </a:endParaRPr>
          </a:p>
          <a:p>
            <a:pPr marL="365760" indent="-255600" algn="just">
              <a:buClr>
                <a:srgbClr val="2DA2BF"/>
              </a:buClr>
              <a:buSzPct val="68000"/>
              <a:buFont typeface="Wingdings" charset="2"/>
              <a:buChar char=""/>
            </a:pPr>
            <a:r>
              <a:rPr lang="en-IN" sz="2200" dirty="0" smtClean="0">
                <a:latin typeface="Times New Roman" pitchFamily="18" charset="0"/>
                <a:cs typeface="Times New Roman" pitchFamily="18" charset="0"/>
              </a:rPr>
              <a:t>Thus</a:t>
            </a:r>
            <a:r>
              <a:rPr lang="en-IN" sz="2200" dirty="0">
                <a:latin typeface="Times New Roman" pitchFamily="18" charset="0"/>
                <a:cs typeface="Times New Roman" pitchFamily="18" charset="0"/>
              </a:rPr>
              <a:t>, using media to broadcast the message of awareness in the community should increase public knowledge of cancer symptoms and the importance of seeking timely medical </a:t>
            </a:r>
            <a:r>
              <a:rPr lang="en-IN" sz="2200" dirty="0" smtClean="0">
                <a:latin typeface="Times New Roman" pitchFamily="18" charset="0"/>
                <a:cs typeface="Times New Roman" pitchFamily="18" charset="0"/>
              </a:rPr>
              <a:t>	attention</a:t>
            </a:r>
            <a:endParaRPr lang="en-IN" sz="2200" dirty="0">
              <a:latin typeface="Times New Roman" pitchFamily="18" charset="0"/>
              <a:cs typeface="Times New Roman" pitchFamily="18" charset="0"/>
            </a:endParaRPr>
          </a:p>
          <a:p>
            <a:pPr marL="365760" indent="-255600">
              <a:buClr>
                <a:srgbClr val="2DA2BF"/>
              </a:buClr>
              <a:buSzPct val="68000"/>
              <a:buFont typeface="Wingdings" charset="2"/>
              <a:buChar char=""/>
            </a:pPr>
            <a:endParaRPr lang="en-IN" sz="2200" dirty="0">
              <a:latin typeface="Times New Roman" pitchFamily="18" charset="0"/>
              <a:cs typeface="Times New Roman" pitchFamily="18" charset="0"/>
            </a:endParaRPr>
          </a:p>
          <a:p>
            <a:pPr marL="365760" indent="-255600">
              <a:buClr>
                <a:srgbClr val="2DA2BF"/>
              </a:buClr>
              <a:buSzPct val="68000"/>
              <a:buFont typeface="Wingdings" charset="2"/>
              <a:buChar char=""/>
            </a:pPr>
            <a:endParaRPr lang="en-IN" sz="2200" dirty="0" smtClean="0">
              <a:latin typeface="Times New Roman" pitchFamily="18" charset="0"/>
              <a:cs typeface="Times New Roman" pitchFamily="18" charset="0"/>
            </a:endParaRPr>
          </a:p>
          <a:p>
            <a:pPr algn="just"/>
            <a:endParaRPr lang="en-IN" sz="2200" dirty="0">
              <a:latin typeface="Times New Roman" pitchFamily="18" charset="0"/>
              <a:cs typeface="Times New Roman" pitchFamily="18" charset="0"/>
            </a:endParaRPr>
          </a:p>
          <a:p>
            <a:pPr algn="just"/>
            <a:endParaRPr lang="en-IN" sz="2200" dirty="0">
              <a:latin typeface="Times New Roman" pitchFamily="18" charset="0"/>
              <a:cs typeface="Times New Roman" pitchFamily="18" charset="0"/>
            </a:endParaRPr>
          </a:p>
          <a:p>
            <a:pPr algn="just"/>
            <a:endParaRPr lang="en-IN" sz="2200" dirty="0">
              <a:latin typeface="Times New Roman" pitchFamily="18" charset="0"/>
              <a:cs typeface="Times New Roman" pitchFamily="18" charset="0"/>
            </a:endParaRPr>
          </a:p>
          <a:p>
            <a:pPr marL="365760" indent="-255600">
              <a:buClr>
                <a:srgbClr val="2DA2BF"/>
              </a:buClr>
              <a:buSzPct val="68000"/>
              <a:buFont typeface="Wingdings" charset="2"/>
              <a:buChar char=""/>
            </a:pPr>
            <a:endParaRPr lang="en-US" sz="2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446269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07" name="TextShape 1"/>
          <p:cNvSpPr txBox="1"/>
          <p:nvPr/>
        </p:nvSpPr>
        <p:spPr>
          <a:xfrm>
            <a:off x="1785918" y="0"/>
            <a:ext cx="6710400" cy="1142640"/>
          </a:xfrm>
          <a:prstGeom prst="rect">
            <a:avLst/>
          </a:prstGeom>
          <a:noFill/>
          <a:ln>
            <a:noFill/>
          </a:ln>
        </p:spPr>
        <p:txBody>
          <a:bodyPr anchor="ctr"/>
          <a:lstStyle/>
          <a:p>
            <a:pPr>
              <a:lnSpc>
                <a:spcPct val="100000"/>
              </a:lnSpc>
            </a:pPr>
            <a:r>
              <a:rPr lang="en-US" sz="3600" b="0" strike="noStrike" spc="-1" dirty="0">
                <a:solidFill>
                  <a:srgbClr val="00B0F0"/>
                </a:solidFill>
                <a:uFill>
                  <a:solidFill>
                    <a:srgbClr val="FFFFFF"/>
                  </a:solidFill>
                </a:uFill>
                <a:latin typeface="Times New Roman"/>
              </a:rPr>
              <a:t>Introduction</a:t>
            </a:r>
            <a:endParaRPr lang="en-US" sz="3600" b="0" strike="noStrike" spc="-1" dirty="0">
              <a:solidFill>
                <a:srgbClr val="00B0F0"/>
              </a:solidFill>
              <a:uFill>
                <a:solidFill>
                  <a:srgbClr val="FFFFFF"/>
                </a:solidFill>
              </a:uFill>
              <a:latin typeface="Calibri"/>
            </a:endParaRPr>
          </a:p>
        </p:txBody>
      </p:sp>
      <p:sp>
        <p:nvSpPr>
          <p:cNvPr id="208" name="TextShape 2"/>
          <p:cNvSpPr txBox="1"/>
          <p:nvPr/>
        </p:nvSpPr>
        <p:spPr>
          <a:xfrm>
            <a:off x="1785918" y="1214422"/>
            <a:ext cx="6710400" cy="4275360"/>
          </a:xfrm>
          <a:prstGeom prst="rect">
            <a:avLst/>
          </a:prstGeom>
          <a:noFill/>
          <a:ln>
            <a:noFill/>
          </a:ln>
        </p:spPr>
        <p:txBody>
          <a:bodyPr/>
          <a:lstStyle/>
          <a:p>
            <a:pPr marL="343080" indent="-342720" algn="just">
              <a:lnSpc>
                <a:spcPct val="100000"/>
              </a:lnSpc>
              <a:buClr>
                <a:srgbClr val="000000"/>
              </a:buClr>
              <a:buFont typeface="Wingdings" charset="2"/>
              <a:buChar char=""/>
            </a:pPr>
            <a:r>
              <a:rPr lang="en-US" sz="2400" b="0" strike="noStrike" spc="-1" dirty="0">
                <a:solidFill>
                  <a:srgbClr val="000000"/>
                </a:solidFill>
                <a:uFill>
                  <a:solidFill>
                    <a:srgbClr val="FFFFFF"/>
                  </a:solidFill>
                </a:uFill>
                <a:latin typeface="Times New Roman"/>
              </a:rPr>
              <a:t>Cancer is a group of diseases involving abnormal cell growth with the potential to invade or spread to other parts of the </a:t>
            </a:r>
            <a:r>
              <a:rPr lang="en-US" sz="2400" b="0" strike="noStrike" spc="-1" dirty="0" smtClean="0">
                <a:solidFill>
                  <a:srgbClr val="000000"/>
                </a:solidFill>
                <a:uFill>
                  <a:solidFill>
                    <a:srgbClr val="FFFFFF"/>
                  </a:solidFill>
                </a:uFill>
                <a:latin typeface="Times New Roman"/>
              </a:rPr>
              <a:t>body</a:t>
            </a:r>
          </a:p>
          <a:p>
            <a:pPr marL="343080" indent="-342720" algn="just">
              <a:lnSpc>
                <a:spcPct val="100000"/>
              </a:lnSpc>
              <a:buClr>
                <a:srgbClr val="000000"/>
              </a:buClr>
              <a:buFont typeface="Wingdings" charset="2"/>
              <a:buChar char=""/>
            </a:pPr>
            <a:endParaRPr lang="en-US" sz="2400" b="0" strike="noStrike" spc="-1" dirty="0">
              <a:solidFill>
                <a:srgbClr val="000000"/>
              </a:solidFill>
              <a:uFill>
                <a:solidFill>
                  <a:srgbClr val="FFFFFF"/>
                </a:solidFill>
              </a:uFill>
              <a:latin typeface="Calibri"/>
            </a:endParaRPr>
          </a:p>
          <a:p>
            <a:pPr marL="343080" indent="-342720" algn="just">
              <a:lnSpc>
                <a:spcPct val="100000"/>
              </a:lnSpc>
              <a:buClr>
                <a:srgbClr val="000000"/>
              </a:buClr>
              <a:buFont typeface="Wingdings" charset="2"/>
              <a:buChar char=""/>
            </a:pPr>
            <a:r>
              <a:rPr lang="en-US" sz="2400" b="0" strike="noStrike" spc="-1" dirty="0">
                <a:solidFill>
                  <a:srgbClr val="000000"/>
                </a:solidFill>
                <a:uFill>
                  <a:solidFill>
                    <a:srgbClr val="FFFFFF"/>
                  </a:solidFill>
                </a:uFill>
                <a:latin typeface="Times New Roman"/>
              </a:rPr>
              <a:t>Cancer remains one of the leading causes of morbidity and mortality worldwide. It is predicted that by 2020, the number of new cases of cancer in the world will increase to more than 19 million, with deaths increasing to 12 </a:t>
            </a:r>
            <a:r>
              <a:rPr lang="en-US" sz="2400" b="0" strike="noStrike" spc="-1" dirty="0" smtClean="0">
                <a:solidFill>
                  <a:srgbClr val="000000"/>
                </a:solidFill>
                <a:uFill>
                  <a:solidFill>
                    <a:srgbClr val="FFFFFF"/>
                  </a:solidFill>
                </a:uFill>
                <a:latin typeface="Times New Roman"/>
              </a:rPr>
              <a:t>million</a:t>
            </a:r>
          </a:p>
          <a:p>
            <a:pPr marL="343080" indent="-342720" algn="just">
              <a:lnSpc>
                <a:spcPct val="100000"/>
              </a:lnSpc>
              <a:buClr>
                <a:srgbClr val="000000"/>
              </a:buClr>
              <a:buFont typeface="Wingdings" charset="2"/>
              <a:buChar char=""/>
            </a:pPr>
            <a:endParaRPr lang="en-US" sz="2400" b="0" strike="noStrike" spc="-1" dirty="0">
              <a:solidFill>
                <a:srgbClr val="000000"/>
              </a:solidFill>
              <a:uFill>
                <a:solidFill>
                  <a:srgbClr val="FFFFFF"/>
                </a:solidFill>
              </a:uFill>
              <a:latin typeface="Calibri"/>
            </a:endParaRPr>
          </a:p>
          <a:p>
            <a:pPr marL="343080" indent="-342720" algn="just">
              <a:lnSpc>
                <a:spcPct val="100000"/>
              </a:lnSpc>
              <a:buClr>
                <a:srgbClr val="000000"/>
              </a:buClr>
              <a:buFont typeface="Wingdings" charset="2"/>
              <a:buChar char=""/>
            </a:pPr>
            <a:r>
              <a:rPr lang="en-US" sz="2400" b="0" strike="noStrike" spc="-1" dirty="0">
                <a:solidFill>
                  <a:srgbClr val="000000"/>
                </a:solidFill>
                <a:uFill>
                  <a:solidFill>
                    <a:srgbClr val="FFFFFF"/>
                  </a:solidFill>
                </a:uFill>
                <a:latin typeface="Times New Roman"/>
              </a:rPr>
              <a:t>Cancer is a major burden of disease worldwide. Each year, tens of millions of people are diagnosed with cancer around the world, and more than half of the patients eventually die from it</a:t>
            </a:r>
            <a:endParaRPr lang="en-US" sz="2400" b="0" strike="noStrike" spc="-1" dirty="0">
              <a:solidFill>
                <a:srgbClr val="000000"/>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CustomShape 1"/>
          <p:cNvSpPr/>
          <p:nvPr/>
        </p:nvSpPr>
        <p:spPr>
          <a:xfrm>
            <a:off x="1976040" y="1901880"/>
            <a:ext cx="5428800" cy="699840"/>
          </a:xfrm>
          <a:prstGeom prst="rect">
            <a:avLst/>
          </a:prstGeom>
          <a:gradFill>
            <a:gsLst>
              <a:gs pos="0">
                <a:srgbClr val="D9CAEE"/>
              </a:gs>
              <a:gs pos="100000">
                <a:srgbClr val="F1EAF8"/>
              </a:gs>
            </a:gsLst>
            <a:lin ang="16200000"/>
          </a:gradFill>
          <a:ln w="9360">
            <a:solidFill>
              <a:srgbClr val="7D5FA0"/>
            </a:solidFill>
            <a:round/>
          </a:ln>
          <a:effectLst>
            <a:outerShdw dist="20160" dir="5400000">
              <a:srgbClr val="000000">
                <a:alpha val="38000"/>
              </a:srgbClr>
            </a:outerShdw>
          </a:effectLst>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4000" b="0" strike="noStrike" spc="-1">
                <a:solidFill>
                  <a:srgbClr val="000000"/>
                </a:solidFill>
                <a:uFill>
                  <a:solidFill>
                    <a:srgbClr val="FFFFFF"/>
                  </a:solidFill>
                </a:uFill>
                <a:latin typeface="Times New Roman"/>
              </a:rPr>
              <a:t>THANK YOU</a:t>
            </a:r>
            <a:endParaRPr lang="en-US" sz="1800" b="0" strike="noStrike" spc="-1">
              <a:solidFill>
                <a:srgbClr val="000000"/>
              </a:solidFill>
              <a:uFill>
                <a:solidFill>
                  <a:srgbClr val="FFFFFF"/>
                </a:solidFill>
              </a:uFill>
              <a:latin typeface="Arial"/>
            </a:endParaRPr>
          </a:p>
        </p:txBody>
      </p:sp>
      <p:pic>
        <p:nvPicPr>
          <p:cNvPr id="237" name="Picture 2"/>
          <p:cNvPicPr/>
          <p:nvPr/>
        </p:nvPicPr>
        <p:blipFill>
          <a:blip r:embed="rId2"/>
          <a:stretch/>
        </p:blipFill>
        <p:spPr>
          <a:xfrm>
            <a:off x="2433960" y="2818080"/>
            <a:ext cx="4485960" cy="298080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0244"/>
            <a:ext cx="6710400" cy="1142640"/>
          </a:xfrm>
        </p:spPr>
        <p:txBody>
          <a:bodyPr/>
          <a:lstStyle/>
          <a:p>
            <a:r>
              <a:rPr lang="en-GB" sz="3200" dirty="0" smtClean="0">
                <a:solidFill>
                  <a:srgbClr val="00B0F0"/>
                </a:solidFill>
                <a:latin typeface="Times New Roman" pitchFamily="18" charset="0"/>
                <a:cs typeface="Times New Roman" pitchFamily="18" charset="0"/>
              </a:rPr>
              <a:t>Abstract and Purpose</a:t>
            </a:r>
            <a:endParaRPr lang="en-GB" sz="3200" dirty="0">
              <a:solidFill>
                <a:srgbClr val="00B0F0"/>
              </a:solidFill>
              <a:latin typeface="Times New Roman" pitchFamily="18" charset="0"/>
              <a:cs typeface="Times New Roman" pitchFamily="18" charset="0"/>
            </a:endParaRPr>
          </a:p>
        </p:txBody>
      </p:sp>
      <p:sp>
        <p:nvSpPr>
          <p:cNvPr id="3" name="Subtitle 2"/>
          <p:cNvSpPr>
            <a:spLocks noGrp="1"/>
          </p:cNvSpPr>
          <p:nvPr>
            <p:ph type="subTitle"/>
          </p:nvPr>
        </p:nvSpPr>
        <p:spPr>
          <a:xfrm>
            <a:off x="539552" y="908720"/>
            <a:ext cx="8358214" cy="4275360"/>
          </a:xfrm>
        </p:spPr>
        <p:txBody>
          <a:bodyPr/>
          <a:lstStyle/>
          <a:p>
            <a:pPr algn="just"/>
            <a:r>
              <a:rPr lang="en-US" sz="2000" dirty="0">
                <a:latin typeface="Times New Roman" pitchFamily="18" charset="0"/>
                <a:cs typeface="Times New Roman" pitchFamily="18" charset="0"/>
              </a:rPr>
              <a:t>Our project research study with MCC(Malabar Cancer Center), is to focus on speeding up on the cancer detection &amp; diagnosis test results &amp; process which is causing delay  in initiating therapy &amp; actual treatment by driving targeted and innovative research using "Big Data Analytics" with measurable results in an accelerated time </a:t>
            </a:r>
            <a:r>
              <a:rPr lang="en-US" sz="2000" dirty="0" smtClean="0">
                <a:latin typeface="Times New Roman" pitchFamily="18" charset="0"/>
                <a:cs typeface="Times New Roman" pitchFamily="18" charset="0"/>
              </a:rPr>
              <a:t>frame</a:t>
            </a:r>
          </a:p>
          <a:p>
            <a:pPr algn="just">
              <a:buFont typeface="Wingdings" pitchFamily="2" charset="2"/>
              <a:buChar char="Ø"/>
            </a:pPr>
            <a:endParaRPr lang="en-US" sz="2000" dirty="0" smtClean="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To finding a way to overcome scientific and therapeutic roadblocks to improve cancer treatment and cures to deliver the potential for cancer patients to lead long healthy </a:t>
            </a:r>
            <a:r>
              <a:rPr lang="en-US" sz="2000" dirty="0" smtClean="0">
                <a:latin typeface="Times New Roman" pitchFamily="18" charset="0"/>
                <a:cs typeface="Times New Roman" pitchFamily="18" charset="0"/>
              </a:rPr>
              <a:t>lives</a:t>
            </a:r>
          </a:p>
          <a:p>
            <a:pPr algn="just"/>
            <a:r>
              <a:rPr lang="en-US" sz="2000" dirty="0" smtClean="0">
                <a:latin typeface="Times New Roman" pitchFamily="18" charset="0"/>
                <a:cs typeface="Times New Roman" pitchFamily="18" charset="0"/>
              </a:rPr>
              <a:t> </a:t>
            </a:r>
          </a:p>
          <a:p>
            <a:pPr algn="just"/>
            <a:r>
              <a:rPr lang="en-US" sz="2000" dirty="0" smtClean="0">
                <a:latin typeface="Times New Roman" pitchFamily="18" charset="0"/>
                <a:cs typeface="Times New Roman" pitchFamily="18" charset="0"/>
              </a:rPr>
              <a:t>Efforts </a:t>
            </a:r>
            <a:r>
              <a:rPr lang="en-US" sz="2000" dirty="0">
                <a:latin typeface="Times New Roman" pitchFamily="18" charset="0"/>
                <a:cs typeface="Times New Roman" pitchFamily="18" charset="0"/>
              </a:rPr>
              <a:t>to promote early detection continue to be the major focus in fighting cancer. Since early detection is associated with decreased mortality, one would think that it is important to minimize delays in detection and </a:t>
            </a:r>
            <a:r>
              <a:rPr lang="en-US" sz="2000" dirty="0" smtClean="0">
                <a:latin typeface="Times New Roman" pitchFamily="18" charset="0"/>
                <a:cs typeface="Times New Roman" pitchFamily="18" charset="0"/>
              </a:rPr>
              <a:t>diagnosis</a:t>
            </a:r>
            <a:endParaRPr lang="en-GB" sz="2000" dirty="0">
              <a:latin typeface="Times New Roman" pitchFamily="18" charset="0"/>
              <a:cs typeface="Times New Roman" pitchFamily="18" charset="0"/>
            </a:endParaRPr>
          </a:p>
          <a:p>
            <a:endParaRPr lang="en-GB"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720" y="344"/>
            <a:ext cx="6710400" cy="1142640"/>
          </a:xfrm>
        </p:spPr>
        <p:txBody>
          <a:bodyPr/>
          <a:lstStyle/>
          <a:p>
            <a:r>
              <a:rPr lang="en-GB" sz="3200" dirty="0" smtClean="0">
                <a:solidFill>
                  <a:srgbClr val="00B0F0"/>
                </a:solidFill>
                <a:latin typeface="Times New Roman" pitchFamily="18" charset="0"/>
                <a:cs typeface="Times New Roman" pitchFamily="18" charset="0"/>
              </a:rPr>
              <a:t>Study Analysis in Areas of delay</a:t>
            </a:r>
            <a:endParaRPr lang="en-GB" sz="3200" dirty="0">
              <a:solidFill>
                <a:srgbClr val="00B0F0"/>
              </a:solidFill>
              <a:latin typeface="Times New Roman" pitchFamily="18" charset="0"/>
              <a:cs typeface="Times New Roman" pitchFamily="18" charset="0"/>
            </a:endParaRPr>
          </a:p>
        </p:txBody>
      </p:sp>
      <p:sp>
        <p:nvSpPr>
          <p:cNvPr id="3" name="Subtitle 2"/>
          <p:cNvSpPr>
            <a:spLocks noGrp="1"/>
          </p:cNvSpPr>
          <p:nvPr>
            <p:ph type="subTitle"/>
          </p:nvPr>
        </p:nvSpPr>
        <p:spPr>
          <a:xfrm>
            <a:off x="1928794" y="1428736"/>
            <a:ext cx="6710400" cy="4275360"/>
          </a:xfrm>
        </p:spPr>
        <p:txBody>
          <a:bodyPr/>
          <a:lstStyle/>
          <a:p>
            <a:r>
              <a:rPr lang="en-US" sz="2000" dirty="0"/>
              <a:t>There are two major types of delay. </a:t>
            </a:r>
            <a:endParaRPr lang="en-US" sz="2000" dirty="0" smtClean="0"/>
          </a:p>
          <a:p>
            <a:pPr algn="just"/>
            <a:endParaRPr lang="en-US" sz="2000" dirty="0" smtClean="0"/>
          </a:p>
          <a:p>
            <a:pPr algn="just">
              <a:buFont typeface="Wingdings" pitchFamily="2" charset="2"/>
              <a:buChar char="Ø"/>
            </a:pPr>
            <a:r>
              <a:rPr lang="en-US" sz="2000" dirty="0" smtClean="0">
                <a:latin typeface="Times New Roman" pitchFamily="18" charset="0"/>
                <a:cs typeface="Times New Roman" pitchFamily="18" charset="0"/>
              </a:rPr>
              <a:t>Patient </a:t>
            </a:r>
            <a:r>
              <a:rPr lang="en-US" sz="2000" dirty="0">
                <a:latin typeface="Times New Roman" pitchFamily="18" charset="0"/>
                <a:cs typeface="Times New Roman" pitchFamily="18" charset="0"/>
              </a:rPr>
              <a:t>delay is delay in seeking medical attention after self-discovering a potential cancer </a:t>
            </a:r>
            <a:r>
              <a:rPr lang="en-US" sz="2000" dirty="0" smtClean="0">
                <a:latin typeface="Times New Roman" pitchFamily="18" charset="0"/>
                <a:cs typeface="Times New Roman" pitchFamily="18" charset="0"/>
              </a:rPr>
              <a:t>symptom</a:t>
            </a:r>
          </a:p>
          <a:p>
            <a:pPr algn="just">
              <a:buFont typeface="Wingdings" pitchFamily="2" charset="2"/>
              <a:buChar char="Ø"/>
            </a:pPr>
            <a:endParaRPr lang="en-US" sz="2000" dirty="0">
              <a:latin typeface="Times New Roman" pitchFamily="18" charset="0"/>
              <a:cs typeface="Times New Roman" pitchFamily="18" charset="0"/>
            </a:endParaRPr>
          </a:p>
          <a:p>
            <a:pPr algn="just">
              <a:buFont typeface="Wingdings" pitchFamily="2" charset="2"/>
              <a:buChar char="Ø"/>
            </a:pPr>
            <a:r>
              <a:rPr lang="en-US" sz="2000" dirty="0" smtClean="0">
                <a:latin typeface="Times New Roman" pitchFamily="18" charset="0"/>
                <a:cs typeface="Times New Roman" pitchFamily="18" charset="0"/>
              </a:rPr>
              <a:t>System </a:t>
            </a:r>
            <a:r>
              <a:rPr lang="en-US" sz="2000" dirty="0">
                <a:latin typeface="Times New Roman" pitchFamily="18" charset="0"/>
                <a:cs typeface="Times New Roman" pitchFamily="18" charset="0"/>
              </a:rPr>
              <a:t>delay is delay within the health care system in getting appointments, scheduling diagnostic tests, receiving a definitive diagnosis, and initiating </a:t>
            </a:r>
            <a:r>
              <a:rPr lang="en-US" sz="2000" dirty="0" smtClean="0">
                <a:latin typeface="Times New Roman" pitchFamily="18" charset="0"/>
                <a:cs typeface="Times New Roman" pitchFamily="18" charset="0"/>
              </a:rPr>
              <a:t>therapy</a:t>
            </a:r>
            <a:endParaRPr lang="en-US" sz="2000" dirty="0" smtClean="0"/>
          </a:p>
          <a:p>
            <a:pPr algn="just">
              <a:buFont typeface="Wingdings" pitchFamily="2" charset="2"/>
              <a:buChar char="Ø"/>
            </a:pPr>
            <a:endParaRPr lang="en-US" sz="2000" dirty="0"/>
          </a:p>
          <a:p>
            <a:pPr algn="just">
              <a:buFont typeface="Wingdings" pitchFamily="2" charset="2"/>
              <a:buChar char="Ø"/>
            </a:pPr>
            <a:r>
              <a:rPr lang="en-US" sz="2000" b="0" strike="noStrike" spc="-1" dirty="0" smtClean="0">
                <a:solidFill>
                  <a:srgbClr val="000000"/>
                </a:solidFill>
                <a:uFill>
                  <a:solidFill>
                    <a:srgbClr val="FFFFFF"/>
                  </a:solidFill>
                </a:uFill>
                <a:latin typeface="Times New Roman" pitchFamily="18" charset="0"/>
                <a:cs typeface="Times New Roman" pitchFamily="18" charset="0"/>
              </a:rPr>
              <a:t>To Analysis and reduction in overall time frame of prognostication of Cancer detection, diagnosis and treatment with Big Data Analytics using Prescriptive Analysis.</a:t>
            </a:r>
            <a:r>
              <a:rPr lang="en-US" sz="2000" b="0" strike="noStrike" spc="-1" dirty="0" smtClean="0">
                <a:solidFill>
                  <a:srgbClr val="000000"/>
                </a:solidFill>
                <a:uFill>
                  <a:solidFill>
                    <a:srgbClr val="FFFFFF"/>
                  </a:solidFill>
                </a:uFill>
                <a:latin typeface="Times New Roman"/>
              </a:rPr>
              <a:t> And also Efforts to promote early diagnosis continue to be the major focus in fighting cancer</a:t>
            </a:r>
            <a:endParaRPr lang="en-US" sz="2000" dirty="0"/>
          </a:p>
          <a:p>
            <a:pPr>
              <a:buFont typeface="Wingdings" pitchFamily="2" charset="2"/>
              <a:buChar char="Ø"/>
            </a:pPr>
            <a:endParaRPr lang="en-GB" sz="2000" dirty="0"/>
          </a:p>
          <a:p>
            <a:endParaRPr lang="en-GB" dirty="0"/>
          </a:p>
        </p:txBody>
      </p:sp>
      <p:pic>
        <p:nvPicPr>
          <p:cNvPr id="3074" name="Picture 2" descr="F:\sylibus\project\1.png"/>
          <p:cNvPicPr>
            <a:picLocks noChangeAspect="1" noChangeArrowheads="1"/>
          </p:cNvPicPr>
          <p:nvPr/>
        </p:nvPicPr>
        <p:blipFill>
          <a:blip r:embed="rId2"/>
          <a:srcRect/>
          <a:stretch>
            <a:fillRect/>
          </a:stretch>
        </p:blipFill>
        <p:spPr bwMode="auto">
          <a:xfrm>
            <a:off x="0" y="1142984"/>
            <a:ext cx="1680037" cy="3714776"/>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Shape 1"/>
          <p:cNvSpPr txBox="1"/>
          <p:nvPr/>
        </p:nvSpPr>
        <p:spPr>
          <a:xfrm>
            <a:off x="1517760" y="0"/>
            <a:ext cx="7482240" cy="705960"/>
          </a:xfrm>
          <a:prstGeom prst="rect">
            <a:avLst/>
          </a:prstGeom>
          <a:noFill/>
          <a:ln>
            <a:noFill/>
          </a:ln>
        </p:spPr>
        <p:txBody>
          <a:bodyPr anchor="ctr"/>
          <a:lstStyle/>
          <a:p>
            <a:pPr>
              <a:lnSpc>
                <a:spcPct val="100000"/>
              </a:lnSpc>
            </a:pPr>
            <a:r>
              <a:rPr lang="en-US" sz="3600" spc="-1" dirty="0" smtClean="0">
                <a:solidFill>
                  <a:srgbClr val="0070C0"/>
                </a:solidFill>
                <a:uFill>
                  <a:solidFill>
                    <a:srgbClr val="FFFFFF"/>
                  </a:solidFill>
                </a:uFill>
                <a:latin typeface="Times New Roman"/>
              </a:rPr>
              <a:t>Cancer</a:t>
            </a:r>
            <a:r>
              <a:rPr lang="en-US" sz="3600" b="0" strike="noStrike" spc="-1" dirty="0" smtClean="0">
                <a:solidFill>
                  <a:srgbClr val="0070C0"/>
                </a:solidFill>
                <a:uFill>
                  <a:solidFill>
                    <a:srgbClr val="FFFFFF"/>
                  </a:solidFill>
                </a:uFill>
                <a:latin typeface="Times New Roman"/>
              </a:rPr>
              <a:t> Statistics</a:t>
            </a:r>
            <a:endParaRPr lang="en-US" sz="1800" b="0" strike="noStrike" spc="-1" dirty="0">
              <a:solidFill>
                <a:srgbClr val="0070C0"/>
              </a:solidFill>
              <a:uFill>
                <a:solidFill>
                  <a:srgbClr val="FFFFFF"/>
                </a:solidFill>
              </a:uFill>
              <a:latin typeface="Calibri"/>
            </a:endParaRPr>
          </a:p>
        </p:txBody>
      </p:sp>
      <p:pic>
        <p:nvPicPr>
          <p:cNvPr id="14" name="Picture 9"/>
          <p:cNvPicPr/>
          <p:nvPr/>
        </p:nvPicPr>
        <p:blipFill>
          <a:blip r:embed="rId2"/>
          <a:stretch/>
        </p:blipFill>
        <p:spPr>
          <a:xfrm>
            <a:off x="899592" y="3813574"/>
            <a:ext cx="7416824" cy="3071810"/>
          </a:xfrm>
          <a:prstGeom prst="rect">
            <a:avLst/>
          </a:prstGeom>
          <a:ln w="9360">
            <a:noFill/>
          </a:ln>
        </p:spPr>
      </p:pic>
      <p:pic>
        <p:nvPicPr>
          <p:cNvPr id="15" name="Picture 2"/>
          <p:cNvPicPr>
            <a:picLocks noChangeAspect="1" noChangeArrowheads="1"/>
          </p:cNvPicPr>
          <p:nvPr/>
        </p:nvPicPr>
        <p:blipFill>
          <a:blip r:embed="rId3"/>
          <a:srcRect/>
          <a:stretch>
            <a:fillRect/>
          </a:stretch>
        </p:blipFill>
        <p:spPr bwMode="auto">
          <a:xfrm>
            <a:off x="899592" y="764704"/>
            <a:ext cx="7416824" cy="25717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2195736" y="836712"/>
            <a:ext cx="6192688" cy="4525560"/>
          </a:xfrm>
          <a:prstGeom prst="rect">
            <a:avLst/>
          </a:prstGeom>
          <a:noFill/>
          <a:ln>
            <a:noFill/>
          </a:ln>
        </p:spPr>
        <p:txBody>
          <a:bodyPr/>
          <a:lstStyle/>
          <a:p>
            <a:pPr marL="343080" indent="-342720">
              <a:lnSpc>
                <a:spcPct val="100000"/>
              </a:lnSpc>
            </a:pPr>
            <a:r>
              <a:rPr lang="en-US" sz="2400" b="0" strike="noStrike" spc="-1" dirty="0" smtClean="0">
                <a:solidFill>
                  <a:srgbClr val="000000"/>
                </a:solidFill>
                <a:uFill>
                  <a:solidFill>
                    <a:srgbClr val="FFFFFF"/>
                  </a:solidFill>
                </a:uFill>
                <a:latin typeface="Times New Roman" pitchFamily="18" charset="0"/>
                <a:cs typeface="Times New Roman" pitchFamily="18" charset="0"/>
              </a:rPr>
              <a:t>Required Data Source:</a:t>
            </a:r>
            <a:endParaRPr lang="en-US" sz="2400" spc="-1" dirty="0" smtClean="0">
              <a:solidFill>
                <a:srgbClr val="000000"/>
              </a:solidFill>
              <a:uFill>
                <a:solidFill>
                  <a:srgbClr val="FFFFFF"/>
                </a:solidFill>
              </a:uFill>
              <a:latin typeface="Times New Roman" pitchFamily="18" charset="0"/>
              <a:cs typeface="Times New Roman" pitchFamily="18" charset="0"/>
            </a:endParaRPr>
          </a:p>
          <a:p>
            <a:pPr marL="343080" indent="-342720">
              <a:lnSpc>
                <a:spcPct val="100000"/>
              </a:lnSpc>
            </a:pPr>
            <a:endParaRPr lang="en-US" sz="2400" spc="-1" dirty="0" smtClean="0">
              <a:solidFill>
                <a:srgbClr val="000000"/>
              </a:solidFill>
              <a:uFill>
                <a:solidFill>
                  <a:srgbClr val="FFFFFF"/>
                </a:solidFill>
              </a:uFill>
              <a:latin typeface="Times New Roman" pitchFamily="18" charset="0"/>
              <a:cs typeface="Times New Roman" pitchFamily="18" charset="0"/>
            </a:endParaRPr>
          </a:p>
          <a:p>
            <a:pPr marL="360">
              <a:lnSpc>
                <a:spcPct val="100000"/>
              </a:lnSpc>
            </a:pPr>
            <a:r>
              <a:rPr lang="en-US" sz="2400" b="0" strike="noStrike" spc="-1" dirty="0" smtClean="0">
                <a:solidFill>
                  <a:srgbClr val="000000"/>
                </a:solidFill>
                <a:uFill>
                  <a:solidFill>
                    <a:srgbClr val="FFFFFF"/>
                  </a:solidFill>
                </a:uFill>
                <a:latin typeface="Times New Roman" pitchFamily="18" charset="0"/>
                <a:cs typeface="Times New Roman" pitchFamily="18" charset="0"/>
              </a:rPr>
              <a:t>Medical data set that includes data </a:t>
            </a:r>
            <a:r>
              <a:rPr lang="en-US" sz="2400" spc="-1" dirty="0" smtClean="0">
                <a:solidFill>
                  <a:srgbClr val="000000"/>
                </a:solidFill>
                <a:uFill>
                  <a:solidFill>
                    <a:srgbClr val="FFFFFF"/>
                  </a:solidFill>
                </a:uFill>
                <a:latin typeface="Times New Roman" pitchFamily="18" charset="0"/>
                <a:cs typeface="Times New Roman" pitchFamily="18" charset="0"/>
              </a:rPr>
              <a:t>p</a:t>
            </a:r>
            <a:r>
              <a:rPr lang="en-US" sz="2400" b="0" strike="noStrike" spc="-1" dirty="0" smtClean="0">
                <a:solidFill>
                  <a:srgbClr val="000000"/>
                </a:solidFill>
                <a:uFill>
                  <a:solidFill>
                    <a:srgbClr val="FFFFFF"/>
                  </a:solidFill>
                </a:uFill>
                <a:latin typeface="Times New Roman" pitchFamily="18" charset="0"/>
                <a:cs typeface="Times New Roman" pitchFamily="18" charset="0"/>
              </a:rPr>
              <a:t>ulled from </a:t>
            </a:r>
            <a:r>
              <a:rPr lang="en-US" sz="2400" spc="-1" dirty="0" smtClean="0">
                <a:solidFill>
                  <a:srgbClr val="000000"/>
                </a:solidFill>
                <a:uFill>
                  <a:solidFill>
                    <a:srgbClr val="FFFFFF"/>
                  </a:solidFill>
                </a:uFill>
                <a:latin typeface="Times New Roman" pitchFamily="18" charset="0"/>
                <a:cs typeface="Times New Roman" pitchFamily="18" charset="0"/>
              </a:rPr>
              <a:t>a variety</a:t>
            </a:r>
            <a:r>
              <a:rPr lang="en-US" sz="2400" b="0" strike="noStrike" spc="-1" dirty="0" smtClean="0">
                <a:solidFill>
                  <a:srgbClr val="000000"/>
                </a:solidFill>
                <a:uFill>
                  <a:solidFill>
                    <a:srgbClr val="FFFFFF"/>
                  </a:solidFill>
                </a:uFill>
                <a:latin typeface="Times New Roman" pitchFamily="18" charset="0"/>
                <a:cs typeface="Times New Roman" pitchFamily="18" charset="0"/>
              </a:rPr>
              <a:t> of sources</a:t>
            </a:r>
          </a:p>
          <a:p>
            <a:pPr marL="343080" indent="-342720">
              <a:lnSpc>
                <a:spcPct val="150000"/>
              </a:lnSpc>
              <a:buClr>
                <a:srgbClr val="000000"/>
              </a:buClr>
              <a:buFont typeface="Wingdings" charset="2"/>
              <a:buChar char=""/>
            </a:pPr>
            <a:r>
              <a:rPr lang="en-US" sz="2400" b="0" strike="noStrike" spc="-1" dirty="0" smtClean="0">
                <a:solidFill>
                  <a:srgbClr val="000000"/>
                </a:solidFill>
                <a:uFill>
                  <a:solidFill>
                    <a:srgbClr val="FFFFFF"/>
                  </a:solidFill>
                </a:uFill>
                <a:latin typeface="Times New Roman" pitchFamily="18" charset="0"/>
                <a:cs typeface="Times New Roman" pitchFamily="18" charset="0"/>
              </a:rPr>
              <a:t>Patient Samples </a:t>
            </a:r>
            <a:r>
              <a:rPr lang="en-US" sz="2400" spc="-1" dirty="0" smtClean="0">
                <a:solidFill>
                  <a:srgbClr val="000000"/>
                </a:solidFill>
                <a:uFill>
                  <a:solidFill>
                    <a:srgbClr val="FFFFFF"/>
                  </a:solidFill>
                </a:uFill>
                <a:latin typeface="Times New Roman" pitchFamily="18" charset="0"/>
                <a:cs typeface="Times New Roman" pitchFamily="18" charset="0"/>
              </a:rPr>
              <a:t>Data</a:t>
            </a:r>
            <a:endParaRPr lang="en-US" sz="2400" b="0" strike="noStrike" spc="-1" dirty="0" smtClean="0">
              <a:solidFill>
                <a:srgbClr val="000000"/>
              </a:solidFill>
              <a:uFill>
                <a:solidFill>
                  <a:srgbClr val="FFFFFF"/>
                </a:solidFill>
              </a:uFill>
              <a:latin typeface="Times New Roman" pitchFamily="18" charset="0"/>
              <a:cs typeface="Times New Roman" pitchFamily="18" charset="0"/>
            </a:endParaRPr>
          </a:p>
          <a:p>
            <a:pPr marL="343080" indent="-342720">
              <a:lnSpc>
                <a:spcPct val="150000"/>
              </a:lnSpc>
              <a:buClr>
                <a:srgbClr val="000000"/>
              </a:buClr>
              <a:buFont typeface="Wingdings" charset="2"/>
              <a:buChar char=""/>
            </a:pPr>
            <a:r>
              <a:rPr lang="en-US" sz="2400" b="0" strike="noStrike" spc="-1" dirty="0" smtClean="0">
                <a:solidFill>
                  <a:srgbClr val="000000"/>
                </a:solidFill>
                <a:uFill>
                  <a:solidFill>
                    <a:srgbClr val="FFFFFF"/>
                  </a:solidFill>
                </a:uFill>
                <a:latin typeface="Times New Roman" pitchFamily="18" charset="0"/>
                <a:cs typeface="Times New Roman" pitchFamily="18" charset="0"/>
              </a:rPr>
              <a:t>Clinical Registration Data </a:t>
            </a:r>
          </a:p>
          <a:p>
            <a:pPr marL="343080" indent="-342720">
              <a:lnSpc>
                <a:spcPct val="150000"/>
              </a:lnSpc>
              <a:buClr>
                <a:srgbClr val="000000"/>
              </a:buClr>
              <a:buFont typeface="Wingdings" charset="2"/>
              <a:buChar char=""/>
            </a:pPr>
            <a:r>
              <a:rPr lang="en-US" sz="2400" b="0" strike="noStrike" spc="-1" dirty="0" smtClean="0">
                <a:solidFill>
                  <a:srgbClr val="000000"/>
                </a:solidFill>
                <a:uFill>
                  <a:solidFill>
                    <a:srgbClr val="FFFFFF"/>
                  </a:solidFill>
                </a:uFill>
                <a:latin typeface="Times New Roman" pitchFamily="18" charset="0"/>
                <a:cs typeface="Times New Roman" pitchFamily="18" charset="0"/>
              </a:rPr>
              <a:t>Pathology Data </a:t>
            </a:r>
          </a:p>
          <a:p>
            <a:pPr marL="343080" indent="-342720">
              <a:lnSpc>
                <a:spcPct val="150000"/>
              </a:lnSpc>
              <a:buClr>
                <a:srgbClr val="000000"/>
              </a:buClr>
              <a:buFont typeface="Wingdings" charset="2"/>
              <a:buChar char=""/>
            </a:pPr>
            <a:r>
              <a:rPr lang="en-US" sz="2400" b="0" strike="noStrike" spc="-1" dirty="0" smtClean="0">
                <a:solidFill>
                  <a:srgbClr val="000000"/>
                </a:solidFill>
                <a:uFill>
                  <a:solidFill>
                    <a:srgbClr val="FFFFFF"/>
                  </a:solidFill>
                </a:uFill>
                <a:latin typeface="Times New Roman" pitchFamily="18" charset="0"/>
                <a:cs typeface="Times New Roman" pitchFamily="18" charset="0"/>
              </a:rPr>
              <a:t>Radiology Data</a:t>
            </a:r>
          </a:p>
          <a:p>
            <a:pPr marL="343080" indent="-342720">
              <a:lnSpc>
                <a:spcPct val="150000"/>
              </a:lnSpc>
              <a:buClr>
                <a:srgbClr val="000000"/>
              </a:buClr>
              <a:buFont typeface="Wingdings" charset="2"/>
              <a:buChar char=""/>
            </a:pPr>
            <a:r>
              <a:rPr lang="en-US" sz="2400" b="0" strike="noStrike" spc="-1" dirty="0" smtClean="0">
                <a:solidFill>
                  <a:srgbClr val="000000"/>
                </a:solidFill>
                <a:uFill>
                  <a:solidFill>
                    <a:srgbClr val="FFFFFF"/>
                  </a:solidFill>
                </a:uFill>
                <a:latin typeface="Times New Roman" pitchFamily="18" charset="0"/>
                <a:cs typeface="Times New Roman" pitchFamily="18" charset="0"/>
              </a:rPr>
              <a:t>Lab Results Data</a:t>
            </a:r>
          </a:p>
          <a:p>
            <a:pPr marL="343080" indent="-342720">
              <a:lnSpc>
                <a:spcPct val="150000"/>
              </a:lnSpc>
              <a:buClr>
                <a:srgbClr val="000000"/>
              </a:buClr>
              <a:buFont typeface="Wingdings" charset="2"/>
              <a:buChar char=""/>
            </a:pPr>
            <a:r>
              <a:rPr lang="en-US" sz="2400" b="0" strike="noStrike" spc="-1" dirty="0" smtClean="0">
                <a:solidFill>
                  <a:srgbClr val="000000"/>
                </a:solidFill>
                <a:uFill>
                  <a:solidFill>
                    <a:srgbClr val="FFFFFF"/>
                  </a:solidFill>
                </a:uFill>
                <a:latin typeface="Times New Roman" pitchFamily="18" charset="0"/>
                <a:cs typeface="Times New Roman" pitchFamily="18" charset="0"/>
              </a:rPr>
              <a:t>Oncology And Experimental Data</a:t>
            </a:r>
            <a:endParaRPr lang="en-US" sz="2400" b="0" strike="noStrike" spc="-1" dirty="0">
              <a:solidFill>
                <a:srgbClr val="000000"/>
              </a:solidFill>
              <a:uFill>
                <a:solidFill>
                  <a:srgbClr val="FFFFFF"/>
                </a:solidFill>
              </a:uFill>
              <a:latin typeface="Times New Roman" pitchFamily="18" charset="0"/>
              <a:cs typeface="Times New Roman" pitchFamily="18" charset="0"/>
            </a:endParaRPr>
          </a:p>
        </p:txBody>
      </p:sp>
      <p:sp>
        <p:nvSpPr>
          <p:cNvPr id="219" name="TextShape 2"/>
          <p:cNvSpPr txBox="1"/>
          <p:nvPr/>
        </p:nvSpPr>
        <p:spPr>
          <a:xfrm>
            <a:off x="1475656" y="0"/>
            <a:ext cx="8229240" cy="1142640"/>
          </a:xfrm>
          <a:prstGeom prst="rect">
            <a:avLst/>
          </a:prstGeom>
          <a:noFill/>
          <a:ln>
            <a:noFill/>
          </a:ln>
        </p:spPr>
        <p:txBody>
          <a:bodyPr anchor="ctr"/>
          <a:lstStyle/>
          <a:p>
            <a:pPr>
              <a:lnSpc>
                <a:spcPct val="100000"/>
              </a:lnSpc>
            </a:pPr>
            <a:r>
              <a:rPr lang="en-US" sz="3600" b="0" strike="noStrike" spc="-1" dirty="0">
                <a:solidFill>
                  <a:srgbClr val="00B0F0"/>
                </a:solidFill>
                <a:uFill>
                  <a:solidFill>
                    <a:srgbClr val="FFFFFF"/>
                  </a:solidFill>
                </a:uFill>
                <a:latin typeface="Times New Roman"/>
              </a:rPr>
              <a:t>     </a:t>
            </a:r>
            <a:r>
              <a:rPr lang="en-US" sz="3600" b="0" strike="noStrike" spc="-1" dirty="0" smtClean="0">
                <a:solidFill>
                  <a:srgbClr val="00B0F0"/>
                </a:solidFill>
                <a:uFill>
                  <a:solidFill>
                    <a:srgbClr val="FFFFFF"/>
                  </a:solidFill>
                </a:uFill>
                <a:latin typeface="Times New Roman"/>
              </a:rPr>
              <a:t>Requirement Gathering and Analysis</a:t>
            </a:r>
            <a:endParaRPr lang="en-US" sz="1800" b="0" strike="noStrike" spc="-1" dirty="0">
              <a:solidFill>
                <a:srgbClr val="00B0F0"/>
              </a:solidFill>
              <a:uFill>
                <a:solidFill>
                  <a:srgbClr val="FFFFFF"/>
                </a:solidFill>
              </a:u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5"/>
          <p:cNvPicPr/>
          <p:nvPr/>
        </p:nvPicPr>
        <p:blipFill>
          <a:blip r:embed="rId2"/>
          <a:stretch/>
        </p:blipFill>
        <p:spPr>
          <a:xfrm>
            <a:off x="0" y="1075680"/>
            <a:ext cx="9143640" cy="5781960"/>
          </a:xfrm>
          <a:prstGeom prst="rect">
            <a:avLst/>
          </a:prstGeom>
          <a:ln w="9360">
            <a:noFill/>
          </a:ln>
        </p:spPr>
      </p:pic>
      <p:sp>
        <p:nvSpPr>
          <p:cNvPr id="217" name="TextShape 1"/>
          <p:cNvSpPr txBox="1"/>
          <p:nvPr/>
        </p:nvSpPr>
        <p:spPr>
          <a:xfrm>
            <a:off x="0" y="0"/>
            <a:ext cx="8729274" cy="1142640"/>
          </a:xfrm>
          <a:prstGeom prst="rect">
            <a:avLst/>
          </a:prstGeom>
          <a:noFill/>
          <a:ln>
            <a:noFill/>
          </a:ln>
        </p:spPr>
        <p:txBody>
          <a:bodyPr anchor="ctr"/>
          <a:lstStyle/>
          <a:p>
            <a:pPr algn="ctr">
              <a:lnSpc>
                <a:spcPct val="100000"/>
              </a:lnSpc>
            </a:pPr>
            <a:r>
              <a:rPr lang="en-US" sz="3200" spc="-1" dirty="0" smtClean="0">
                <a:solidFill>
                  <a:schemeClr val="tx2">
                    <a:lumMod val="60000"/>
                    <a:lumOff val="40000"/>
                  </a:schemeClr>
                </a:solidFill>
                <a:uFill>
                  <a:solidFill>
                    <a:srgbClr val="FFFFFF"/>
                  </a:solidFill>
                </a:uFill>
                <a:latin typeface="Times New Roman" pitchFamily="18" charset="0"/>
                <a:cs typeface="Times New Roman" pitchFamily="18" charset="0"/>
              </a:rPr>
              <a:t>Research Methodologies and Design / Procedures</a:t>
            </a:r>
            <a:endParaRPr lang="en-US" sz="3200" strike="noStrike" spc="-1" dirty="0">
              <a:solidFill>
                <a:schemeClr val="tx2">
                  <a:lumMod val="60000"/>
                  <a:lumOff val="40000"/>
                </a:schemeClr>
              </a:solidFill>
              <a:uFill>
                <a:solidFill>
                  <a:srgbClr val="FFFFFF"/>
                </a:solidFill>
              </a:uFill>
              <a:latin typeface="Times New Roman" pitchFamily="18" charset="0"/>
              <a:cs typeface="Times New Roman" pitchFamily="18"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622</TotalTime>
  <Words>1259</Words>
  <Application>Microsoft Office PowerPoint</Application>
  <PresentationFormat>On-screen Show (4:3)</PresentationFormat>
  <Paragraphs>172</Paragraphs>
  <Slides>40</Slides>
  <Notes>1</Notes>
  <HiddenSlides>0</HiddenSlides>
  <MMClips>0</MMClips>
  <ScaleCrop>false</ScaleCrop>
  <HeadingPairs>
    <vt:vector size="4" baseType="variant">
      <vt:variant>
        <vt:lpstr>Theme</vt:lpstr>
      </vt:variant>
      <vt:variant>
        <vt:i4>3</vt:i4>
      </vt:variant>
      <vt:variant>
        <vt:lpstr>Slide Titles</vt:lpstr>
      </vt:variant>
      <vt:variant>
        <vt:i4>40</vt:i4>
      </vt:variant>
    </vt:vector>
  </HeadingPairs>
  <TitlesOfParts>
    <vt:vector size="43" baseType="lpstr">
      <vt:lpstr>Office Theme</vt:lpstr>
      <vt:lpstr>Office Theme</vt:lpstr>
      <vt:lpstr>Office Theme</vt:lpstr>
      <vt:lpstr>PowerPoint Presentation</vt:lpstr>
      <vt:lpstr>National Institute of Electronics &amp; Information Technologys</vt:lpstr>
      <vt:lpstr>PowerPoint Presentation</vt:lpstr>
      <vt:lpstr>PowerPoint Presentation</vt:lpstr>
      <vt:lpstr>Abstract and Purpose</vt:lpstr>
      <vt:lpstr>Study Analysis in Areas of delay</vt:lpstr>
      <vt:lpstr>PowerPoint Presentation</vt:lpstr>
      <vt:lpstr>PowerPoint Presentation</vt:lpstr>
      <vt:lpstr>PowerPoint Presentation</vt:lpstr>
      <vt:lpstr>PowerPoint Presentation</vt:lpstr>
      <vt:lpstr>PowerPoint Presentation</vt:lpstr>
      <vt:lpstr>What is a Big Data??</vt:lpstr>
      <vt:lpstr>Research Study </vt:lpstr>
      <vt:lpstr>Research Study</vt:lpstr>
      <vt:lpstr>Dataset Modules (Data Simulation)</vt:lpstr>
      <vt:lpstr>Research Methodologies</vt:lpstr>
      <vt:lpstr>Research Methodologies</vt:lpstr>
      <vt:lpstr>Research Methodologies</vt:lpstr>
      <vt:lpstr>PowerPoint Presentation</vt:lpstr>
      <vt:lpstr>Data collection &amp; Statistical analysis: Patients Categories: </vt:lpstr>
      <vt:lpstr>First Level Delays: Diagnosis Date (Cancer), Referral_desion_date, Referral_request_received_date_df, Clinical_intervention_dates (cancer_imaging),date_first_seen,multidisciplinary Team Discussion Date, Care Plan Agreed Date </vt:lpstr>
      <vt:lpstr>PowerPoint Presentation</vt:lpstr>
      <vt:lpstr>Areas of First Level Time Delay Analysis</vt:lpstr>
      <vt:lpstr>Second Level Delays:  Investigation Result Date, Care Plan Agreed Date  </vt:lpstr>
      <vt:lpstr>PowerPoint Presentation</vt:lpstr>
      <vt:lpstr>Investigation Result Date, Start Date (Surgery Hospital Provider Spell)</vt:lpstr>
      <vt:lpstr>PowerPoint Presentation</vt:lpstr>
      <vt:lpstr>Investigation Result Date, Start Date (Anti-cancer Drug Regimen) </vt:lpstr>
      <vt:lpstr>PowerPoint Presentation</vt:lpstr>
      <vt:lpstr>Investigation Result Date, Start Date (Teletherapy Treatment Course) </vt:lpstr>
      <vt:lpstr>PowerPoint Presentation</vt:lpstr>
      <vt:lpstr>Investigation Result Date, Start Date (Brachytherapy Treatment Course) </vt:lpstr>
      <vt:lpstr>PowerPoint Presentation</vt:lpstr>
      <vt:lpstr>Investigation Result Date- Clinical Status Assessment Date (Cancer) </vt:lpstr>
      <vt:lpstr>Investigation Result Date, Person Death Date </vt:lpstr>
      <vt:lpstr>PowerPoint Presentation</vt:lpstr>
      <vt:lpstr>Results:</vt:lpstr>
      <vt:lpstr>Conclusion </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LENOVO</cp:lastModifiedBy>
  <cp:revision>141</cp:revision>
  <dcterms:created xsi:type="dcterms:W3CDTF">2013-08-21T19:17:07Z</dcterms:created>
  <dcterms:modified xsi:type="dcterms:W3CDTF">2018-01-06T12:52:47Z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ompany">
    <vt:lpwstr>Microsoft</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On-screen Show (4:3)</vt:lpwstr>
  </property>
  <property fmtid="{D5CDD505-2E9C-101B-9397-08002B2CF9AE}" pid="10" name="ScaleCrop">
    <vt:bool>false</vt:bool>
  </property>
  <property fmtid="{D5CDD505-2E9C-101B-9397-08002B2CF9AE}" pid="11" name="ShareDoc">
    <vt:bool>false</vt:bool>
  </property>
  <property fmtid="{D5CDD505-2E9C-101B-9397-08002B2CF9AE}" pid="12" name="Slides">
    <vt:i4>13</vt:i4>
  </property>
</Properties>
</file>